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3"/>
  </p:notesMasterIdLst>
  <p:sldIdLst>
    <p:sldId id="265" r:id="rId5"/>
    <p:sldId id="584" r:id="rId6"/>
    <p:sldId id="581" r:id="rId7"/>
    <p:sldId id="330" r:id="rId8"/>
    <p:sldId id="582" r:id="rId9"/>
    <p:sldId id="332" r:id="rId10"/>
    <p:sldId id="346" r:id="rId11"/>
    <p:sldId id="347" r:id="rId12"/>
    <p:sldId id="350" r:id="rId13"/>
    <p:sldId id="352" r:id="rId14"/>
    <p:sldId id="318" r:id="rId15"/>
    <p:sldId id="326" r:id="rId16"/>
    <p:sldId id="321" r:id="rId17"/>
    <p:sldId id="322" r:id="rId18"/>
    <p:sldId id="342" r:id="rId19"/>
    <p:sldId id="320" r:id="rId20"/>
    <p:sldId id="313" r:id="rId21"/>
    <p:sldId id="341" r:id="rId22"/>
    <p:sldId id="591" r:id="rId23"/>
    <p:sldId id="592" r:id="rId24"/>
    <p:sldId id="599" r:id="rId25"/>
    <p:sldId id="598" r:id="rId26"/>
    <p:sldId id="593" r:id="rId27"/>
    <p:sldId id="594" r:id="rId28"/>
    <p:sldId id="596" r:id="rId29"/>
    <p:sldId id="601" r:id="rId30"/>
    <p:sldId id="602" r:id="rId31"/>
    <p:sldId id="590" r:id="rId32"/>
  </p:sldIdLst>
  <p:sldSz cx="24384000" cy="13716000"/>
  <p:notesSz cx="7315200" cy="9601200"/>
  <p:defaultTex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7392"/>
    <a:srgbClr val="33A9AF"/>
    <a:srgbClr val="C25252"/>
    <a:srgbClr val="DDD937"/>
    <a:srgbClr val="3C59D4"/>
    <a:srgbClr val="98B53D"/>
    <a:srgbClr val="AF4343"/>
    <a:srgbClr val="F5F5F5"/>
    <a:srgbClr val="EEEEEE"/>
    <a:srgbClr val="3386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B1EC5D1-1441-4753-A774-641FC326B6FB}" v="30" dt="2022-06-01T19:51:09.187"/>
    <p1510:client id="{79F782A1-ECC5-498C-B249-B24D4B3CA9F3}" v="31" dt="2022-06-09T15:24:32.939"/>
    <p1510:client id="{8D26DAAD-4C4D-42A4-82B8-8706459D4327}" v="9" dt="2022-06-08T16:52:29.345"/>
    <p1510:client id="{B93AE2A2-C26B-4D5B-BCC6-23FCE8280A98}" v="38" dt="2022-06-08T17:00:23.175"/>
    <p1510:client id="{EB3D1742-5538-4902-957C-35ECDF67C7F8}" v="28" dt="2022-06-08T15:53:31.713"/>
    <p1510:client id="{F36795DF-F394-4F61-BAC2-64FD35E63CB0}" v="28" dt="2022-06-08T21:33:56.6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49" autoAdjust="0"/>
    <p:restoredTop sz="94660"/>
  </p:normalViewPr>
  <p:slideViewPr>
    <p:cSldViewPr snapToGrid="0">
      <p:cViewPr>
        <p:scale>
          <a:sx n="50" d="100"/>
          <a:sy n="50" d="100"/>
        </p:scale>
        <p:origin x="876" y="3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F949DD8-1F33-49A8-8F38-9A3F49613295}" type="doc">
      <dgm:prSet loTypeId="urn:microsoft.com/office/officeart/2005/8/layout/hProcess9" loCatId="process" qsTypeId="urn:microsoft.com/office/officeart/2005/8/quickstyle/simple1" qsCatId="simple" csTypeId="urn:microsoft.com/office/officeart/2005/8/colors/accent1_2" csCatId="accent1" phldr="1"/>
      <dgm:spPr/>
    </dgm:pt>
    <dgm:pt modelId="{36AC4D0A-8C59-49A4-B173-9CB5EF7E4DCF}">
      <dgm:prSet phldrT="[Text]" custT="1"/>
      <dgm:spPr/>
      <dgm:t>
        <a:bodyPr/>
        <a:lstStyle/>
        <a:p>
          <a:r>
            <a:rPr lang="en-US" sz="4200" dirty="0">
              <a:solidFill>
                <a:schemeClr val="tx1"/>
              </a:solidFill>
            </a:rPr>
            <a:t>1. Initial Preparation </a:t>
          </a:r>
        </a:p>
      </dgm:t>
    </dgm:pt>
    <dgm:pt modelId="{5372F598-D4ED-488B-9EA3-FDACFB3C5F01}" type="parTrans" cxnId="{F643406C-D99B-44D3-9024-9FFC943A7CBE}">
      <dgm:prSet/>
      <dgm:spPr/>
      <dgm:t>
        <a:bodyPr/>
        <a:lstStyle/>
        <a:p>
          <a:endParaRPr lang="en-US"/>
        </a:p>
      </dgm:t>
    </dgm:pt>
    <dgm:pt modelId="{82E7C995-8EEF-4DEA-9AE5-4BEA0C1F5E64}" type="sibTrans" cxnId="{F643406C-D99B-44D3-9024-9FFC943A7CBE}">
      <dgm:prSet/>
      <dgm:spPr/>
      <dgm:t>
        <a:bodyPr/>
        <a:lstStyle/>
        <a:p>
          <a:endParaRPr lang="en-US"/>
        </a:p>
      </dgm:t>
    </dgm:pt>
    <dgm:pt modelId="{FC45BE9F-39B8-4C08-87E4-9AFC59E145A5}">
      <dgm:prSet phldrT="[Text]" custT="1"/>
      <dgm:spPr/>
      <dgm:t>
        <a:bodyPr/>
        <a:lstStyle/>
        <a:p>
          <a:r>
            <a:rPr lang="en-US" sz="4200" dirty="0">
              <a:solidFill>
                <a:schemeClr val="tx1"/>
              </a:solidFill>
            </a:rPr>
            <a:t>2. Exercise and Scenario Design </a:t>
          </a:r>
        </a:p>
      </dgm:t>
    </dgm:pt>
    <dgm:pt modelId="{270B076F-2ED0-4EAC-87A3-507973AAB8FB}" type="parTrans" cxnId="{F4106EC7-713F-4D4A-A05D-14AF17096CCE}">
      <dgm:prSet/>
      <dgm:spPr/>
      <dgm:t>
        <a:bodyPr/>
        <a:lstStyle/>
        <a:p>
          <a:endParaRPr lang="en-US"/>
        </a:p>
      </dgm:t>
    </dgm:pt>
    <dgm:pt modelId="{86A2323D-B995-4D84-80EB-7A8B031F4221}" type="sibTrans" cxnId="{F4106EC7-713F-4D4A-A05D-14AF17096CCE}">
      <dgm:prSet/>
      <dgm:spPr/>
      <dgm:t>
        <a:bodyPr/>
        <a:lstStyle/>
        <a:p>
          <a:endParaRPr lang="en-US"/>
        </a:p>
      </dgm:t>
    </dgm:pt>
    <dgm:pt modelId="{23E0E69F-7C32-43AB-883B-9A8E4680ED62}">
      <dgm:prSet phldrT="[Text]" custT="1"/>
      <dgm:spPr/>
      <dgm:t>
        <a:bodyPr/>
        <a:lstStyle/>
        <a:p>
          <a:r>
            <a:rPr lang="en-US" sz="4200" dirty="0">
              <a:solidFill>
                <a:schemeClr val="tx1"/>
              </a:solidFill>
            </a:rPr>
            <a:t>3. Final Exercise Preparation </a:t>
          </a:r>
        </a:p>
      </dgm:t>
    </dgm:pt>
    <dgm:pt modelId="{0C51D280-2215-4519-8CAB-990DAEEFAD4C}" type="parTrans" cxnId="{7B6323B9-2C2D-44F4-9018-319BD899827C}">
      <dgm:prSet/>
      <dgm:spPr/>
      <dgm:t>
        <a:bodyPr/>
        <a:lstStyle/>
        <a:p>
          <a:endParaRPr lang="en-US"/>
        </a:p>
      </dgm:t>
    </dgm:pt>
    <dgm:pt modelId="{77F75525-5574-4B6A-96C9-0B85F7161DC9}" type="sibTrans" cxnId="{7B6323B9-2C2D-44F4-9018-319BD899827C}">
      <dgm:prSet/>
      <dgm:spPr/>
      <dgm:t>
        <a:bodyPr/>
        <a:lstStyle/>
        <a:p>
          <a:endParaRPr lang="en-US"/>
        </a:p>
      </dgm:t>
    </dgm:pt>
    <dgm:pt modelId="{87181908-96E9-4632-B133-331CAA533402}">
      <dgm:prSet custT="1"/>
      <dgm:spPr/>
      <dgm:t>
        <a:bodyPr/>
        <a:lstStyle/>
        <a:p>
          <a:r>
            <a:rPr lang="en-US" sz="4200" dirty="0">
              <a:solidFill>
                <a:schemeClr val="tx1"/>
              </a:solidFill>
            </a:rPr>
            <a:t>5. Post Exercise Activities  </a:t>
          </a:r>
        </a:p>
      </dgm:t>
    </dgm:pt>
    <dgm:pt modelId="{A6E2C73A-B801-4AD6-B301-E7B1E9A85C76}" type="parTrans" cxnId="{A969E7D4-F654-4F8C-B64D-1D5A5A93A184}">
      <dgm:prSet/>
      <dgm:spPr/>
      <dgm:t>
        <a:bodyPr/>
        <a:lstStyle/>
        <a:p>
          <a:endParaRPr lang="en-US"/>
        </a:p>
      </dgm:t>
    </dgm:pt>
    <dgm:pt modelId="{C39C4375-EEAB-476F-B75A-22738BAB5E24}" type="sibTrans" cxnId="{A969E7D4-F654-4F8C-B64D-1D5A5A93A184}">
      <dgm:prSet/>
      <dgm:spPr/>
      <dgm:t>
        <a:bodyPr/>
        <a:lstStyle/>
        <a:p>
          <a:endParaRPr lang="en-US"/>
        </a:p>
      </dgm:t>
    </dgm:pt>
    <dgm:pt modelId="{F31B6FB7-A1B6-44B6-9F64-D2FD5F170B05}">
      <dgm:prSet custT="1"/>
      <dgm:spPr/>
      <dgm:t>
        <a:bodyPr/>
        <a:lstStyle/>
        <a:p>
          <a:r>
            <a:rPr lang="en-US" sz="4200" dirty="0">
              <a:solidFill>
                <a:schemeClr val="tx1"/>
              </a:solidFill>
            </a:rPr>
            <a:t>4. Delivery and Evaluation </a:t>
          </a:r>
        </a:p>
      </dgm:t>
    </dgm:pt>
    <dgm:pt modelId="{653C3C40-CE68-43FF-82FB-9CE378330293}" type="parTrans" cxnId="{A0396067-8C66-4F96-8C13-08A2532DE8A7}">
      <dgm:prSet/>
      <dgm:spPr/>
      <dgm:t>
        <a:bodyPr/>
        <a:lstStyle/>
        <a:p>
          <a:endParaRPr lang="en-US"/>
        </a:p>
      </dgm:t>
    </dgm:pt>
    <dgm:pt modelId="{CBD4FB14-E1C5-4C5A-BBAE-8089F57FF4FA}" type="sibTrans" cxnId="{A0396067-8C66-4F96-8C13-08A2532DE8A7}">
      <dgm:prSet/>
      <dgm:spPr/>
      <dgm:t>
        <a:bodyPr/>
        <a:lstStyle/>
        <a:p>
          <a:endParaRPr lang="en-US"/>
        </a:p>
      </dgm:t>
    </dgm:pt>
    <dgm:pt modelId="{50CA5FD9-6802-4841-B8DE-C97F5A3F0303}" type="pres">
      <dgm:prSet presAssocID="{5F949DD8-1F33-49A8-8F38-9A3F49613295}" presName="CompostProcess" presStyleCnt="0">
        <dgm:presLayoutVars>
          <dgm:dir/>
          <dgm:resizeHandles val="exact"/>
        </dgm:presLayoutVars>
      </dgm:prSet>
      <dgm:spPr/>
    </dgm:pt>
    <dgm:pt modelId="{46ED73E0-4187-4047-BF12-1C1762F2F7A2}" type="pres">
      <dgm:prSet presAssocID="{5F949DD8-1F33-49A8-8F38-9A3F49613295}" presName="arrow" presStyleLbl="bgShp" presStyleIdx="0" presStyleCnt="1" custScaleX="117647"/>
      <dgm:spPr/>
    </dgm:pt>
    <dgm:pt modelId="{61450B60-3446-4134-ADBC-6631C79372A2}" type="pres">
      <dgm:prSet presAssocID="{5F949DD8-1F33-49A8-8F38-9A3F49613295}" presName="linearProcess" presStyleCnt="0"/>
      <dgm:spPr/>
    </dgm:pt>
    <dgm:pt modelId="{1F467D93-4F37-44F6-B3DD-324FBE7A75DD}" type="pres">
      <dgm:prSet presAssocID="{36AC4D0A-8C59-49A4-B173-9CB5EF7E4DCF}" presName="textNode" presStyleLbl="node1" presStyleIdx="0" presStyleCnt="5" custScaleX="119626">
        <dgm:presLayoutVars>
          <dgm:bulletEnabled val="1"/>
        </dgm:presLayoutVars>
      </dgm:prSet>
      <dgm:spPr/>
    </dgm:pt>
    <dgm:pt modelId="{9CA662CE-8610-4B36-A727-440FAA07AC97}" type="pres">
      <dgm:prSet presAssocID="{82E7C995-8EEF-4DEA-9AE5-4BEA0C1F5E64}" presName="sibTrans" presStyleCnt="0"/>
      <dgm:spPr/>
    </dgm:pt>
    <dgm:pt modelId="{00B1A092-0DE2-424C-ADDD-9281C52103F0}" type="pres">
      <dgm:prSet presAssocID="{FC45BE9F-39B8-4C08-87E4-9AFC59E145A5}" presName="textNode" presStyleLbl="node1" presStyleIdx="1" presStyleCnt="5" custScaleX="126016">
        <dgm:presLayoutVars>
          <dgm:bulletEnabled val="1"/>
        </dgm:presLayoutVars>
      </dgm:prSet>
      <dgm:spPr/>
    </dgm:pt>
    <dgm:pt modelId="{3CF7A958-72E2-47B2-9038-EB31358BF55A}" type="pres">
      <dgm:prSet presAssocID="{86A2323D-B995-4D84-80EB-7A8B031F4221}" presName="sibTrans" presStyleCnt="0"/>
      <dgm:spPr/>
    </dgm:pt>
    <dgm:pt modelId="{BB3CFE45-727F-444F-AD54-7A5C71393224}" type="pres">
      <dgm:prSet presAssocID="{23E0E69F-7C32-43AB-883B-9A8E4680ED62}" presName="textNode" presStyleLbl="node1" presStyleIdx="2" presStyleCnt="5" custScaleX="130243">
        <dgm:presLayoutVars>
          <dgm:bulletEnabled val="1"/>
        </dgm:presLayoutVars>
      </dgm:prSet>
      <dgm:spPr/>
    </dgm:pt>
    <dgm:pt modelId="{437E8EFC-AE39-401B-BC8F-0C2891B06ED1}" type="pres">
      <dgm:prSet presAssocID="{77F75525-5574-4B6A-96C9-0B85F7161DC9}" presName="sibTrans" presStyleCnt="0"/>
      <dgm:spPr/>
    </dgm:pt>
    <dgm:pt modelId="{241ED782-9AAB-462C-A7D9-6F5EDFE9164F}" type="pres">
      <dgm:prSet presAssocID="{F31B6FB7-A1B6-44B6-9F64-D2FD5F170B05}" presName="textNode" presStyleLbl="node1" presStyleIdx="3" presStyleCnt="5" custScaleX="125069">
        <dgm:presLayoutVars>
          <dgm:bulletEnabled val="1"/>
        </dgm:presLayoutVars>
      </dgm:prSet>
      <dgm:spPr/>
    </dgm:pt>
    <dgm:pt modelId="{0AF4AA23-4104-4071-BACF-B035C6E084FF}" type="pres">
      <dgm:prSet presAssocID="{CBD4FB14-E1C5-4C5A-BBAE-8089F57FF4FA}" presName="sibTrans" presStyleCnt="0"/>
      <dgm:spPr/>
    </dgm:pt>
    <dgm:pt modelId="{83DC6104-F7CF-4E18-A423-EEC187D0C523}" type="pres">
      <dgm:prSet presAssocID="{87181908-96E9-4632-B133-331CAA533402}" presName="textNode" presStyleLbl="node1" presStyleIdx="4" presStyleCnt="5" custScaleX="139306">
        <dgm:presLayoutVars>
          <dgm:bulletEnabled val="1"/>
        </dgm:presLayoutVars>
      </dgm:prSet>
      <dgm:spPr/>
    </dgm:pt>
  </dgm:ptLst>
  <dgm:cxnLst>
    <dgm:cxn modelId="{112B0F5C-6E19-4577-89B9-AC8F5F753730}" type="presOf" srcId="{5F949DD8-1F33-49A8-8F38-9A3F49613295}" destId="{50CA5FD9-6802-4841-B8DE-C97F5A3F0303}" srcOrd="0" destOrd="0" presId="urn:microsoft.com/office/officeart/2005/8/layout/hProcess9"/>
    <dgm:cxn modelId="{A0396067-8C66-4F96-8C13-08A2532DE8A7}" srcId="{5F949DD8-1F33-49A8-8F38-9A3F49613295}" destId="{F31B6FB7-A1B6-44B6-9F64-D2FD5F170B05}" srcOrd="3" destOrd="0" parTransId="{653C3C40-CE68-43FF-82FB-9CE378330293}" sibTransId="{CBD4FB14-E1C5-4C5A-BBAE-8089F57FF4FA}"/>
    <dgm:cxn modelId="{F643406C-D99B-44D3-9024-9FFC943A7CBE}" srcId="{5F949DD8-1F33-49A8-8F38-9A3F49613295}" destId="{36AC4D0A-8C59-49A4-B173-9CB5EF7E4DCF}" srcOrd="0" destOrd="0" parTransId="{5372F598-D4ED-488B-9EA3-FDACFB3C5F01}" sibTransId="{82E7C995-8EEF-4DEA-9AE5-4BEA0C1F5E64}"/>
    <dgm:cxn modelId="{6E683891-B027-401C-9824-4358E49428A4}" type="presOf" srcId="{FC45BE9F-39B8-4C08-87E4-9AFC59E145A5}" destId="{00B1A092-0DE2-424C-ADDD-9281C52103F0}" srcOrd="0" destOrd="0" presId="urn:microsoft.com/office/officeart/2005/8/layout/hProcess9"/>
    <dgm:cxn modelId="{28CABCB1-F721-4215-B8CB-3618F7932C1E}" type="presOf" srcId="{36AC4D0A-8C59-49A4-B173-9CB5EF7E4DCF}" destId="{1F467D93-4F37-44F6-B3DD-324FBE7A75DD}" srcOrd="0" destOrd="0" presId="urn:microsoft.com/office/officeart/2005/8/layout/hProcess9"/>
    <dgm:cxn modelId="{7B6323B9-2C2D-44F4-9018-319BD899827C}" srcId="{5F949DD8-1F33-49A8-8F38-9A3F49613295}" destId="{23E0E69F-7C32-43AB-883B-9A8E4680ED62}" srcOrd="2" destOrd="0" parTransId="{0C51D280-2215-4519-8CAB-990DAEEFAD4C}" sibTransId="{77F75525-5574-4B6A-96C9-0B85F7161DC9}"/>
    <dgm:cxn modelId="{F4106EC7-713F-4D4A-A05D-14AF17096CCE}" srcId="{5F949DD8-1F33-49A8-8F38-9A3F49613295}" destId="{FC45BE9F-39B8-4C08-87E4-9AFC59E145A5}" srcOrd="1" destOrd="0" parTransId="{270B076F-2ED0-4EAC-87A3-507973AAB8FB}" sibTransId="{86A2323D-B995-4D84-80EB-7A8B031F4221}"/>
    <dgm:cxn modelId="{A969E7D4-F654-4F8C-B64D-1D5A5A93A184}" srcId="{5F949DD8-1F33-49A8-8F38-9A3F49613295}" destId="{87181908-96E9-4632-B133-331CAA533402}" srcOrd="4" destOrd="0" parTransId="{A6E2C73A-B801-4AD6-B301-E7B1E9A85C76}" sibTransId="{C39C4375-EEAB-476F-B75A-22738BAB5E24}"/>
    <dgm:cxn modelId="{6A1D43D7-914B-45F0-B354-660CAAE8D3FC}" type="presOf" srcId="{87181908-96E9-4632-B133-331CAA533402}" destId="{83DC6104-F7CF-4E18-A423-EEC187D0C523}" srcOrd="0" destOrd="0" presId="urn:microsoft.com/office/officeart/2005/8/layout/hProcess9"/>
    <dgm:cxn modelId="{A1BF0BDB-D08D-4EFD-A98C-2910D71A6B3F}" type="presOf" srcId="{23E0E69F-7C32-43AB-883B-9A8E4680ED62}" destId="{BB3CFE45-727F-444F-AD54-7A5C71393224}" srcOrd="0" destOrd="0" presId="urn:microsoft.com/office/officeart/2005/8/layout/hProcess9"/>
    <dgm:cxn modelId="{CF104FE0-D258-4C03-B522-9EF6D458D784}" type="presOf" srcId="{F31B6FB7-A1B6-44B6-9F64-D2FD5F170B05}" destId="{241ED782-9AAB-462C-A7D9-6F5EDFE9164F}" srcOrd="0" destOrd="0" presId="urn:microsoft.com/office/officeart/2005/8/layout/hProcess9"/>
    <dgm:cxn modelId="{4CA7554E-8B4C-4B20-BDC2-87ED386253A7}" type="presParOf" srcId="{50CA5FD9-6802-4841-B8DE-C97F5A3F0303}" destId="{46ED73E0-4187-4047-BF12-1C1762F2F7A2}" srcOrd="0" destOrd="0" presId="urn:microsoft.com/office/officeart/2005/8/layout/hProcess9"/>
    <dgm:cxn modelId="{ABB6DFE4-CC32-408A-AA07-5A75CF8F424A}" type="presParOf" srcId="{50CA5FD9-6802-4841-B8DE-C97F5A3F0303}" destId="{61450B60-3446-4134-ADBC-6631C79372A2}" srcOrd="1" destOrd="0" presId="urn:microsoft.com/office/officeart/2005/8/layout/hProcess9"/>
    <dgm:cxn modelId="{F22FEF1C-4B8E-4532-9D17-CE7FDDB1C5D3}" type="presParOf" srcId="{61450B60-3446-4134-ADBC-6631C79372A2}" destId="{1F467D93-4F37-44F6-B3DD-324FBE7A75DD}" srcOrd="0" destOrd="0" presId="urn:microsoft.com/office/officeart/2005/8/layout/hProcess9"/>
    <dgm:cxn modelId="{67ED0FA8-93B4-4768-9BDC-658AD8EE8575}" type="presParOf" srcId="{61450B60-3446-4134-ADBC-6631C79372A2}" destId="{9CA662CE-8610-4B36-A727-440FAA07AC97}" srcOrd="1" destOrd="0" presId="urn:microsoft.com/office/officeart/2005/8/layout/hProcess9"/>
    <dgm:cxn modelId="{36326DB1-63D1-4451-969A-2C3EA48E5ED5}" type="presParOf" srcId="{61450B60-3446-4134-ADBC-6631C79372A2}" destId="{00B1A092-0DE2-424C-ADDD-9281C52103F0}" srcOrd="2" destOrd="0" presId="urn:microsoft.com/office/officeart/2005/8/layout/hProcess9"/>
    <dgm:cxn modelId="{53A9CA2C-CB05-4AC7-B189-2BB65549A8B1}" type="presParOf" srcId="{61450B60-3446-4134-ADBC-6631C79372A2}" destId="{3CF7A958-72E2-47B2-9038-EB31358BF55A}" srcOrd="3" destOrd="0" presId="urn:microsoft.com/office/officeart/2005/8/layout/hProcess9"/>
    <dgm:cxn modelId="{F8B01B94-FDEA-4C00-A012-EE9455DB582B}" type="presParOf" srcId="{61450B60-3446-4134-ADBC-6631C79372A2}" destId="{BB3CFE45-727F-444F-AD54-7A5C71393224}" srcOrd="4" destOrd="0" presId="urn:microsoft.com/office/officeart/2005/8/layout/hProcess9"/>
    <dgm:cxn modelId="{633623E0-0C37-4F5F-A750-20A5A504FDC5}" type="presParOf" srcId="{61450B60-3446-4134-ADBC-6631C79372A2}" destId="{437E8EFC-AE39-401B-BC8F-0C2891B06ED1}" srcOrd="5" destOrd="0" presId="urn:microsoft.com/office/officeart/2005/8/layout/hProcess9"/>
    <dgm:cxn modelId="{9A2354F8-47D2-401F-A24D-35D7A08CB4EE}" type="presParOf" srcId="{61450B60-3446-4134-ADBC-6631C79372A2}" destId="{241ED782-9AAB-462C-A7D9-6F5EDFE9164F}" srcOrd="6" destOrd="0" presId="urn:microsoft.com/office/officeart/2005/8/layout/hProcess9"/>
    <dgm:cxn modelId="{02D007F4-16D3-4F9D-9545-1C645B6005EF}" type="presParOf" srcId="{61450B60-3446-4134-ADBC-6631C79372A2}" destId="{0AF4AA23-4104-4071-BACF-B035C6E084FF}" srcOrd="7" destOrd="0" presId="urn:microsoft.com/office/officeart/2005/8/layout/hProcess9"/>
    <dgm:cxn modelId="{92F5A0A3-6C6C-4BAA-B084-B74333091289}" type="presParOf" srcId="{61450B60-3446-4134-ADBC-6631C79372A2}" destId="{83DC6104-F7CF-4E18-A423-EEC187D0C523}" srcOrd="8" destOrd="0" presId="urn:microsoft.com/office/officeart/2005/8/layout/hProcess9"/>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ED73E0-4187-4047-BF12-1C1762F2F7A2}">
      <dsp:nvSpPr>
        <dsp:cNvPr id="0" name=""/>
        <dsp:cNvSpPr/>
      </dsp:nvSpPr>
      <dsp:spPr>
        <a:xfrm>
          <a:off x="4" y="0"/>
          <a:ext cx="18928070" cy="9211562"/>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F467D93-4F37-44F6-B3DD-324FBE7A75DD}">
      <dsp:nvSpPr>
        <dsp:cNvPr id="0" name=""/>
        <dsp:cNvSpPr/>
      </dsp:nvSpPr>
      <dsp:spPr>
        <a:xfrm>
          <a:off x="6688" y="2763468"/>
          <a:ext cx="3200742" cy="368462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US" sz="4200" kern="1200" dirty="0">
              <a:solidFill>
                <a:schemeClr val="tx1"/>
              </a:solidFill>
            </a:rPr>
            <a:t>1. Initial Preparation </a:t>
          </a:r>
        </a:p>
      </dsp:txBody>
      <dsp:txXfrm>
        <a:off x="162935" y="2919715"/>
        <a:ext cx="2888248" cy="3372130"/>
      </dsp:txXfrm>
    </dsp:sp>
    <dsp:sp modelId="{00B1A092-0DE2-424C-ADDD-9281C52103F0}">
      <dsp:nvSpPr>
        <dsp:cNvPr id="0" name=""/>
        <dsp:cNvSpPr/>
      </dsp:nvSpPr>
      <dsp:spPr>
        <a:xfrm>
          <a:off x="3653368" y="2763468"/>
          <a:ext cx="3371715" cy="368462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US" sz="4200" kern="1200" dirty="0">
              <a:solidFill>
                <a:schemeClr val="tx1"/>
              </a:solidFill>
            </a:rPr>
            <a:t>2. Exercise and Scenario Design </a:t>
          </a:r>
        </a:p>
      </dsp:txBody>
      <dsp:txXfrm>
        <a:off x="3817962" y="2928062"/>
        <a:ext cx="3042527" cy="3355436"/>
      </dsp:txXfrm>
    </dsp:sp>
    <dsp:sp modelId="{BB3CFE45-727F-444F-AD54-7A5C71393224}">
      <dsp:nvSpPr>
        <dsp:cNvPr id="0" name=""/>
        <dsp:cNvSpPr/>
      </dsp:nvSpPr>
      <dsp:spPr>
        <a:xfrm>
          <a:off x="7471020" y="2763468"/>
          <a:ext cx="3484813" cy="368462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US" sz="4200" kern="1200" dirty="0">
              <a:solidFill>
                <a:schemeClr val="tx1"/>
              </a:solidFill>
            </a:rPr>
            <a:t>3. Final Exercise Preparation </a:t>
          </a:r>
        </a:p>
      </dsp:txBody>
      <dsp:txXfrm>
        <a:off x="7641135" y="2933583"/>
        <a:ext cx="3144583" cy="3344394"/>
      </dsp:txXfrm>
    </dsp:sp>
    <dsp:sp modelId="{241ED782-9AAB-462C-A7D9-6F5EDFE9164F}">
      <dsp:nvSpPr>
        <dsp:cNvPr id="0" name=""/>
        <dsp:cNvSpPr/>
      </dsp:nvSpPr>
      <dsp:spPr>
        <a:xfrm>
          <a:off x="11401771" y="2763468"/>
          <a:ext cx="3346376" cy="368462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US" sz="4200" kern="1200" dirty="0">
              <a:solidFill>
                <a:schemeClr val="tx1"/>
              </a:solidFill>
            </a:rPr>
            <a:t>4. Delivery and Evaluation </a:t>
          </a:r>
        </a:p>
      </dsp:txBody>
      <dsp:txXfrm>
        <a:off x="11565128" y="2926825"/>
        <a:ext cx="3019662" cy="3357910"/>
      </dsp:txXfrm>
    </dsp:sp>
    <dsp:sp modelId="{83DC6104-F7CF-4E18-A423-EEC187D0C523}">
      <dsp:nvSpPr>
        <dsp:cNvPr id="0" name=""/>
        <dsp:cNvSpPr/>
      </dsp:nvSpPr>
      <dsp:spPr>
        <a:xfrm>
          <a:off x="15194086" y="2763468"/>
          <a:ext cx="3727305" cy="368462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US" sz="4200" kern="1200" dirty="0">
              <a:solidFill>
                <a:schemeClr val="tx1"/>
              </a:solidFill>
            </a:rPr>
            <a:t>5. Post Exercise Activities  </a:t>
          </a:r>
        </a:p>
      </dsp:txBody>
      <dsp:txXfrm>
        <a:off x="15373955" y="2943337"/>
        <a:ext cx="3367567" cy="3324886"/>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74051A69-C562-4FC5-92DC-994CDC1376A2}" type="datetimeFigureOut">
              <a:rPr lang="en-US" smtClean="0"/>
              <a:t>6/13/2022</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8C747B73-6B03-4EF3-AD40-683CE00DABF6}" type="slidenum">
              <a:rPr lang="en-US" smtClean="0"/>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47B73-6B03-4EF3-AD40-683CE00DABF6}" type="slidenum">
              <a:rPr lang="en-US" smtClean="0"/>
              <a:t>1</a:t>
            </a:fld>
            <a:endParaRPr lang="en-US"/>
          </a:p>
        </p:txBody>
      </p:sp>
    </p:spTree>
    <p:extLst>
      <p:ext uri="{BB962C8B-B14F-4D97-AF65-F5344CB8AC3E}">
        <p14:creationId xmlns:p14="http://schemas.microsoft.com/office/powerpoint/2010/main" val="17143514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47B73-6B03-4EF3-AD40-683CE00DABF6}" type="slidenum">
              <a:rPr lang="en-US" smtClean="0"/>
              <a:t>11</a:t>
            </a:fld>
            <a:endParaRPr lang="en-US"/>
          </a:p>
        </p:txBody>
      </p:sp>
    </p:spTree>
    <p:extLst>
      <p:ext uri="{BB962C8B-B14F-4D97-AF65-F5344CB8AC3E}">
        <p14:creationId xmlns:p14="http://schemas.microsoft.com/office/powerpoint/2010/main" val="11977585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47B73-6B03-4EF3-AD40-683CE00DABF6}" type="slidenum">
              <a:rPr lang="en-US" smtClean="0"/>
              <a:t>12</a:t>
            </a:fld>
            <a:endParaRPr lang="en-US"/>
          </a:p>
        </p:txBody>
      </p:sp>
    </p:spTree>
    <p:extLst>
      <p:ext uri="{BB962C8B-B14F-4D97-AF65-F5344CB8AC3E}">
        <p14:creationId xmlns:p14="http://schemas.microsoft.com/office/powerpoint/2010/main" val="42684410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47B73-6B03-4EF3-AD40-683CE00DABF6}" type="slidenum">
              <a:rPr lang="en-US" smtClean="0"/>
              <a:t>13</a:t>
            </a:fld>
            <a:endParaRPr lang="en-US"/>
          </a:p>
        </p:txBody>
      </p:sp>
    </p:spTree>
    <p:extLst>
      <p:ext uri="{BB962C8B-B14F-4D97-AF65-F5344CB8AC3E}">
        <p14:creationId xmlns:p14="http://schemas.microsoft.com/office/powerpoint/2010/main" val="36974227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47B73-6B03-4EF3-AD40-683CE00DABF6}" type="slidenum">
              <a:rPr lang="en-US" smtClean="0"/>
              <a:t>14</a:t>
            </a:fld>
            <a:endParaRPr lang="en-US"/>
          </a:p>
        </p:txBody>
      </p:sp>
    </p:spTree>
    <p:extLst>
      <p:ext uri="{BB962C8B-B14F-4D97-AF65-F5344CB8AC3E}">
        <p14:creationId xmlns:p14="http://schemas.microsoft.com/office/powerpoint/2010/main" val="23528202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47B73-6B03-4EF3-AD40-683CE00DABF6}" type="slidenum">
              <a:rPr lang="en-US" smtClean="0"/>
              <a:t>15</a:t>
            </a:fld>
            <a:endParaRPr lang="en-US"/>
          </a:p>
        </p:txBody>
      </p:sp>
    </p:spTree>
    <p:extLst>
      <p:ext uri="{BB962C8B-B14F-4D97-AF65-F5344CB8AC3E}">
        <p14:creationId xmlns:p14="http://schemas.microsoft.com/office/powerpoint/2010/main" val="30538619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47B73-6B03-4EF3-AD40-683CE00DABF6}" type="slidenum">
              <a:rPr lang="en-US" smtClean="0"/>
              <a:t>16</a:t>
            </a:fld>
            <a:endParaRPr lang="en-US"/>
          </a:p>
        </p:txBody>
      </p:sp>
    </p:spTree>
    <p:extLst>
      <p:ext uri="{BB962C8B-B14F-4D97-AF65-F5344CB8AC3E}">
        <p14:creationId xmlns:p14="http://schemas.microsoft.com/office/powerpoint/2010/main" val="26079672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47B73-6B03-4EF3-AD40-683CE00DABF6}" type="slidenum">
              <a:rPr lang="en-US" smtClean="0"/>
              <a:t>17</a:t>
            </a:fld>
            <a:endParaRPr lang="en-US"/>
          </a:p>
        </p:txBody>
      </p:sp>
    </p:spTree>
    <p:extLst>
      <p:ext uri="{BB962C8B-B14F-4D97-AF65-F5344CB8AC3E}">
        <p14:creationId xmlns:p14="http://schemas.microsoft.com/office/powerpoint/2010/main" val="14877905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47B73-6B03-4EF3-AD40-683CE00DABF6}" type="slidenum">
              <a:rPr lang="en-US" smtClean="0"/>
              <a:t>18</a:t>
            </a:fld>
            <a:endParaRPr lang="en-US"/>
          </a:p>
        </p:txBody>
      </p:sp>
    </p:spTree>
    <p:extLst>
      <p:ext uri="{BB962C8B-B14F-4D97-AF65-F5344CB8AC3E}">
        <p14:creationId xmlns:p14="http://schemas.microsoft.com/office/powerpoint/2010/main" val="27312478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47B73-6B03-4EF3-AD40-683CE00DABF6}" type="slidenum">
              <a:rPr lang="en-US" smtClean="0"/>
              <a:t>19</a:t>
            </a:fld>
            <a:endParaRPr lang="en-US"/>
          </a:p>
        </p:txBody>
      </p:sp>
    </p:spTree>
    <p:extLst>
      <p:ext uri="{BB962C8B-B14F-4D97-AF65-F5344CB8AC3E}">
        <p14:creationId xmlns:p14="http://schemas.microsoft.com/office/powerpoint/2010/main" val="38865531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47B73-6B03-4EF3-AD40-683CE00DABF6}" type="slidenum">
              <a:rPr lang="en-US" smtClean="0"/>
              <a:t>20</a:t>
            </a:fld>
            <a:endParaRPr lang="en-US"/>
          </a:p>
        </p:txBody>
      </p:sp>
    </p:spTree>
    <p:extLst>
      <p:ext uri="{BB962C8B-B14F-4D97-AF65-F5344CB8AC3E}">
        <p14:creationId xmlns:p14="http://schemas.microsoft.com/office/powerpoint/2010/main" val="26862119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47B73-6B03-4EF3-AD40-683CE00DABF6}" type="slidenum">
              <a:rPr lang="en-US" smtClean="0"/>
              <a:t>3</a:t>
            </a:fld>
            <a:endParaRPr lang="en-US"/>
          </a:p>
        </p:txBody>
      </p:sp>
    </p:spTree>
    <p:extLst>
      <p:ext uri="{BB962C8B-B14F-4D97-AF65-F5344CB8AC3E}">
        <p14:creationId xmlns:p14="http://schemas.microsoft.com/office/powerpoint/2010/main" val="25536532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47B73-6B03-4EF3-AD40-683CE00DABF6}" type="slidenum">
              <a:rPr lang="en-US" smtClean="0"/>
              <a:t>21</a:t>
            </a:fld>
            <a:endParaRPr lang="en-US"/>
          </a:p>
        </p:txBody>
      </p:sp>
    </p:spTree>
    <p:extLst>
      <p:ext uri="{BB962C8B-B14F-4D97-AF65-F5344CB8AC3E}">
        <p14:creationId xmlns:p14="http://schemas.microsoft.com/office/powerpoint/2010/main" val="12619674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47B73-6B03-4EF3-AD40-683CE00DABF6}" type="slidenum">
              <a:rPr lang="en-US" smtClean="0"/>
              <a:t>22</a:t>
            </a:fld>
            <a:endParaRPr lang="en-US"/>
          </a:p>
        </p:txBody>
      </p:sp>
    </p:spTree>
    <p:extLst>
      <p:ext uri="{BB962C8B-B14F-4D97-AF65-F5344CB8AC3E}">
        <p14:creationId xmlns:p14="http://schemas.microsoft.com/office/powerpoint/2010/main" val="13983567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47B73-6B03-4EF3-AD40-683CE00DABF6}" type="slidenum">
              <a:rPr lang="en-US" smtClean="0"/>
              <a:t>23</a:t>
            </a:fld>
            <a:endParaRPr lang="en-US"/>
          </a:p>
        </p:txBody>
      </p:sp>
    </p:spTree>
    <p:extLst>
      <p:ext uri="{BB962C8B-B14F-4D97-AF65-F5344CB8AC3E}">
        <p14:creationId xmlns:p14="http://schemas.microsoft.com/office/powerpoint/2010/main" val="3126901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47B73-6B03-4EF3-AD40-683CE00DABF6}" type="slidenum">
              <a:rPr lang="en-US" smtClean="0"/>
              <a:t>24</a:t>
            </a:fld>
            <a:endParaRPr lang="en-US"/>
          </a:p>
        </p:txBody>
      </p:sp>
    </p:spTree>
    <p:extLst>
      <p:ext uri="{BB962C8B-B14F-4D97-AF65-F5344CB8AC3E}">
        <p14:creationId xmlns:p14="http://schemas.microsoft.com/office/powerpoint/2010/main" val="7553665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47B73-6B03-4EF3-AD40-683CE00DABF6}" type="slidenum">
              <a:rPr lang="en-US" smtClean="0"/>
              <a:t>25</a:t>
            </a:fld>
            <a:endParaRPr lang="en-US"/>
          </a:p>
        </p:txBody>
      </p:sp>
    </p:spTree>
    <p:extLst>
      <p:ext uri="{BB962C8B-B14F-4D97-AF65-F5344CB8AC3E}">
        <p14:creationId xmlns:p14="http://schemas.microsoft.com/office/powerpoint/2010/main" val="5168450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47B73-6B03-4EF3-AD40-683CE00DABF6}" type="slidenum">
              <a:rPr lang="en-US" smtClean="0"/>
              <a:t>26</a:t>
            </a:fld>
            <a:endParaRPr lang="en-US"/>
          </a:p>
        </p:txBody>
      </p:sp>
    </p:spTree>
    <p:extLst>
      <p:ext uri="{BB962C8B-B14F-4D97-AF65-F5344CB8AC3E}">
        <p14:creationId xmlns:p14="http://schemas.microsoft.com/office/powerpoint/2010/main" val="16379952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47B73-6B03-4EF3-AD40-683CE00DABF6}" type="slidenum">
              <a:rPr lang="en-US" smtClean="0"/>
              <a:t>27</a:t>
            </a:fld>
            <a:endParaRPr lang="en-US"/>
          </a:p>
        </p:txBody>
      </p:sp>
    </p:spTree>
    <p:extLst>
      <p:ext uri="{BB962C8B-B14F-4D97-AF65-F5344CB8AC3E}">
        <p14:creationId xmlns:p14="http://schemas.microsoft.com/office/powerpoint/2010/main" val="9278441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47B73-6B03-4EF3-AD40-683CE00DABF6}" type="slidenum">
              <a:rPr lang="en-US" smtClean="0"/>
              <a:t>28</a:t>
            </a:fld>
            <a:endParaRPr lang="en-US"/>
          </a:p>
        </p:txBody>
      </p:sp>
    </p:spTree>
    <p:extLst>
      <p:ext uri="{BB962C8B-B14F-4D97-AF65-F5344CB8AC3E}">
        <p14:creationId xmlns:p14="http://schemas.microsoft.com/office/powerpoint/2010/main" val="26230883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47B73-6B03-4EF3-AD40-683CE00DABF6}" type="slidenum">
              <a:rPr lang="en-US" smtClean="0"/>
              <a:t>4</a:t>
            </a:fld>
            <a:endParaRPr lang="en-US"/>
          </a:p>
        </p:txBody>
      </p:sp>
    </p:spTree>
    <p:extLst>
      <p:ext uri="{BB962C8B-B14F-4D97-AF65-F5344CB8AC3E}">
        <p14:creationId xmlns:p14="http://schemas.microsoft.com/office/powerpoint/2010/main" val="35576690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47B73-6B03-4EF3-AD40-683CE00DABF6}" type="slidenum">
              <a:rPr lang="en-US" smtClean="0"/>
              <a:t>5</a:t>
            </a:fld>
            <a:endParaRPr lang="en-US"/>
          </a:p>
        </p:txBody>
      </p:sp>
    </p:spTree>
    <p:extLst>
      <p:ext uri="{BB962C8B-B14F-4D97-AF65-F5344CB8AC3E}">
        <p14:creationId xmlns:p14="http://schemas.microsoft.com/office/powerpoint/2010/main" val="28924836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47B73-6B03-4EF3-AD40-683CE00DABF6}" type="slidenum">
              <a:rPr lang="en-US" smtClean="0"/>
              <a:t>6</a:t>
            </a:fld>
            <a:endParaRPr lang="en-US"/>
          </a:p>
        </p:txBody>
      </p:sp>
    </p:spTree>
    <p:extLst>
      <p:ext uri="{BB962C8B-B14F-4D97-AF65-F5344CB8AC3E}">
        <p14:creationId xmlns:p14="http://schemas.microsoft.com/office/powerpoint/2010/main" val="2693799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47B73-6B03-4EF3-AD40-683CE00DABF6}" type="slidenum">
              <a:rPr lang="en-US" smtClean="0"/>
              <a:t>7</a:t>
            </a:fld>
            <a:endParaRPr lang="en-US"/>
          </a:p>
        </p:txBody>
      </p:sp>
    </p:spTree>
    <p:extLst>
      <p:ext uri="{BB962C8B-B14F-4D97-AF65-F5344CB8AC3E}">
        <p14:creationId xmlns:p14="http://schemas.microsoft.com/office/powerpoint/2010/main" val="42113783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47B73-6B03-4EF3-AD40-683CE00DABF6}" type="slidenum">
              <a:rPr lang="en-US" smtClean="0"/>
              <a:t>8</a:t>
            </a:fld>
            <a:endParaRPr lang="en-US"/>
          </a:p>
        </p:txBody>
      </p:sp>
    </p:spTree>
    <p:extLst>
      <p:ext uri="{BB962C8B-B14F-4D97-AF65-F5344CB8AC3E}">
        <p14:creationId xmlns:p14="http://schemas.microsoft.com/office/powerpoint/2010/main" val="41361891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47B73-6B03-4EF3-AD40-683CE00DABF6}" type="slidenum">
              <a:rPr lang="en-US" smtClean="0"/>
              <a:t>9</a:t>
            </a:fld>
            <a:endParaRPr lang="en-US"/>
          </a:p>
        </p:txBody>
      </p:sp>
    </p:spTree>
    <p:extLst>
      <p:ext uri="{BB962C8B-B14F-4D97-AF65-F5344CB8AC3E}">
        <p14:creationId xmlns:p14="http://schemas.microsoft.com/office/powerpoint/2010/main" val="16772934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47B73-6B03-4EF3-AD40-683CE00DABF6}" type="slidenum">
              <a:rPr lang="en-US" smtClean="0"/>
              <a:t>10</a:t>
            </a:fld>
            <a:endParaRPr lang="en-US"/>
          </a:p>
        </p:txBody>
      </p:sp>
    </p:spTree>
    <p:extLst>
      <p:ext uri="{BB962C8B-B14F-4D97-AF65-F5344CB8AC3E}">
        <p14:creationId xmlns:p14="http://schemas.microsoft.com/office/powerpoint/2010/main" val="14926409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2244726"/>
            <a:ext cx="18288000" cy="4775200"/>
          </a:xfrm>
        </p:spPr>
        <p:txBody>
          <a:bodyPr anchor="b"/>
          <a:lstStyle>
            <a:lvl1pPr algn="ctr">
              <a:defRPr sz="12000"/>
            </a:lvl1pPr>
          </a:lstStyle>
          <a:p>
            <a:r>
              <a:rPr lang="en-US"/>
              <a:t>Click to edit Master title style</a:t>
            </a:r>
          </a:p>
        </p:txBody>
      </p:sp>
      <p:sp>
        <p:nvSpPr>
          <p:cNvPr id="3" name="Subtitle 2"/>
          <p:cNvSpPr>
            <a:spLocks noGrp="1"/>
          </p:cNvSpPr>
          <p:nvPr>
            <p:ph type="subTitle" idx="1"/>
          </p:nvPr>
        </p:nvSpPr>
        <p:spPr>
          <a:xfrm>
            <a:off x="3048000" y="7204076"/>
            <a:ext cx="18288000"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p>
        </p:txBody>
      </p:sp>
      <p:sp>
        <p:nvSpPr>
          <p:cNvPr id="4" name="Date Placeholder 3"/>
          <p:cNvSpPr>
            <a:spLocks noGrp="1"/>
          </p:cNvSpPr>
          <p:nvPr>
            <p:ph type="dt" sz="half" idx="10"/>
          </p:nvPr>
        </p:nvSpPr>
        <p:spPr/>
        <p:txBody>
          <a:bodyPr/>
          <a:lstStyle/>
          <a:p>
            <a:fld id="{C20F2AF2-EA92-44F8-853B-5E3554E36C48}" type="datetimeFigureOut">
              <a:rPr lang="en-US" smtClean="0"/>
              <a:t>6/13/2022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575539-BFBE-477A-BDB6-9CA7B44D81A5}" type="slidenum">
              <a:rPr lang="en-US" smtClean="0"/>
              <a:t>‹#›</a:t>
            </a:fld>
            <a:endParaRPr lang="en-US"/>
          </a:p>
        </p:txBody>
      </p:sp>
    </p:spTree>
    <p:extLst>
      <p:ext uri="{BB962C8B-B14F-4D97-AF65-F5344CB8AC3E}">
        <p14:creationId xmlns:p14="http://schemas.microsoft.com/office/powerpoint/2010/main" val="3244808044"/>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7" y="914400"/>
            <a:ext cx="7864474" cy="3200400"/>
          </a:xfrm>
        </p:spPr>
        <p:txBody>
          <a:bodyPr anchor="b"/>
          <a:lstStyle>
            <a:lvl1pPr>
              <a:defRPr sz="6400"/>
            </a:lvl1pPr>
          </a:lstStyle>
          <a:p>
            <a:r>
              <a:rPr lang="en-US"/>
              <a:t>Click to edit Master title style</a:t>
            </a:r>
          </a:p>
        </p:txBody>
      </p:sp>
      <p:sp>
        <p:nvSpPr>
          <p:cNvPr id="3" name="Picture Placeholder 2"/>
          <p:cNvSpPr>
            <a:spLocks noGrp="1" noChangeAspect="1"/>
          </p:cNvSpPr>
          <p:nvPr>
            <p:ph type="pic" idx="1"/>
          </p:nvPr>
        </p:nvSpPr>
        <p:spPr>
          <a:xfrm>
            <a:off x="10366376" y="1974851"/>
            <a:ext cx="12344400" cy="9747250"/>
          </a:xfrm>
        </p:spPr>
        <p:txBody>
          <a:bodyPr anchor="t"/>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r>
              <a:rPr lang="en-US"/>
              <a:t>Click icon to add picture</a:t>
            </a:r>
          </a:p>
        </p:txBody>
      </p:sp>
      <p:sp>
        <p:nvSpPr>
          <p:cNvPr id="4" name="Text Placeholder 3"/>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p:cNvSpPr>
            <a:spLocks noGrp="1"/>
          </p:cNvSpPr>
          <p:nvPr>
            <p:ph type="dt" sz="half" idx="10"/>
          </p:nvPr>
        </p:nvSpPr>
        <p:spPr/>
        <p:txBody>
          <a:bodyPr/>
          <a:lstStyle/>
          <a:p>
            <a:fld id="{C20F2AF2-EA92-44F8-853B-5E3554E36C48}" type="datetimeFigureOut">
              <a:rPr lang="en-US" smtClean="0"/>
              <a:t>6/13/2022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575539-BFBE-477A-BDB6-9CA7B44D81A5}" type="slidenum">
              <a:rPr lang="en-US" smtClean="0"/>
              <a:t>‹#›</a:t>
            </a:fld>
            <a:endParaRPr lang="en-US"/>
          </a:p>
        </p:txBody>
      </p:sp>
    </p:spTree>
    <p:extLst>
      <p:ext uri="{BB962C8B-B14F-4D97-AF65-F5344CB8AC3E}">
        <p14:creationId xmlns:p14="http://schemas.microsoft.com/office/powerpoint/2010/main" val="36424266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0F2AF2-EA92-44F8-853B-5E3554E36C48}" type="datetimeFigureOut">
              <a:rPr lang="en-US" smtClean="0"/>
              <a:t>6/13/2022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575539-BFBE-477A-BDB6-9CA7B44D81A5}" type="slidenum">
              <a:rPr lang="en-US" smtClean="0"/>
              <a:t>‹#›</a:t>
            </a:fld>
            <a:endParaRPr lang="en-US"/>
          </a:p>
        </p:txBody>
      </p:sp>
    </p:spTree>
    <p:extLst>
      <p:ext uri="{BB962C8B-B14F-4D97-AF65-F5344CB8AC3E}">
        <p14:creationId xmlns:p14="http://schemas.microsoft.com/office/powerpoint/2010/main" val="12625270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49800" y="730250"/>
            <a:ext cx="5257800" cy="1162367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76400" y="730250"/>
            <a:ext cx="15468600" cy="116236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0F2AF2-EA92-44F8-853B-5E3554E36C48}" type="datetimeFigureOut">
              <a:rPr lang="en-US" smtClean="0"/>
              <a:t>6/13/2022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575539-BFBE-477A-BDB6-9CA7B44D81A5}" type="slidenum">
              <a:rPr lang="en-US" smtClean="0"/>
              <a:t>‹#›</a:t>
            </a:fld>
            <a:endParaRPr lang="en-US"/>
          </a:p>
        </p:txBody>
      </p:sp>
    </p:spTree>
    <p:extLst>
      <p:ext uri="{BB962C8B-B14F-4D97-AF65-F5344CB8AC3E}">
        <p14:creationId xmlns:p14="http://schemas.microsoft.com/office/powerpoint/2010/main" val="10234117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2244726"/>
            <a:ext cx="18288000" cy="4775200"/>
          </a:xfrm>
        </p:spPr>
        <p:txBody>
          <a:bodyPr anchor="b"/>
          <a:lstStyle>
            <a:lvl1pPr algn="ctr">
              <a:defRPr sz="12000"/>
            </a:lvl1pPr>
          </a:lstStyle>
          <a:p>
            <a:r>
              <a:rPr lang="en-US"/>
              <a:t>Click to edit Master title style</a:t>
            </a:r>
          </a:p>
        </p:txBody>
      </p:sp>
      <p:sp>
        <p:nvSpPr>
          <p:cNvPr id="3" name="Subtitle 2"/>
          <p:cNvSpPr>
            <a:spLocks noGrp="1"/>
          </p:cNvSpPr>
          <p:nvPr>
            <p:ph type="subTitle" idx="1"/>
          </p:nvPr>
        </p:nvSpPr>
        <p:spPr>
          <a:xfrm>
            <a:off x="3048000" y="7204076"/>
            <a:ext cx="18288000"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p>
        </p:txBody>
      </p:sp>
      <p:sp>
        <p:nvSpPr>
          <p:cNvPr id="4" name="Date Placeholder 3"/>
          <p:cNvSpPr>
            <a:spLocks noGrp="1"/>
          </p:cNvSpPr>
          <p:nvPr>
            <p:ph type="dt" sz="half" idx="10"/>
          </p:nvPr>
        </p:nvSpPr>
        <p:spPr/>
        <p:txBody>
          <a:bodyPr/>
          <a:lstStyle/>
          <a:p>
            <a:fld id="{C20F2AF2-EA92-44F8-853B-5E3554E36C48}" type="datetimeFigureOut">
              <a:rPr lang="en-US" smtClean="0"/>
              <a:t>6/13/2022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575539-BFBE-477A-BDB6-9CA7B44D81A5}" type="slidenum">
              <a:rPr lang="en-US" smtClean="0"/>
              <a:t>‹#›</a:t>
            </a:fld>
            <a:endParaRPr lang="en-US"/>
          </a:p>
        </p:txBody>
      </p:sp>
    </p:spTree>
    <p:extLst>
      <p:ext uri="{BB962C8B-B14F-4D97-AF65-F5344CB8AC3E}">
        <p14:creationId xmlns:p14="http://schemas.microsoft.com/office/powerpoint/2010/main" val="3244808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0F2AF2-EA92-44F8-853B-5E3554E36C48}" type="datetimeFigureOut">
              <a:rPr lang="en-US" smtClean="0"/>
              <a:t>6/13/2022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575539-BFBE-477A-BDB6-9CA7B44D81A5}" type="slidenum">
              <a:rPr lang="en-US" smtClean="0"/>
              <a:t>‹#›</a:t>
            </a:fld>
            <a:endParaRPr lang="en-US"/>
          </a:p>
        </p:txBody>
      </p:sp>
    </p:spTree>
    <p:extLst>
      <p:ext uri="{BB962C8B-B14F-4D97-AF65-F5344CB8AC3E}">
        <p14:creationId xmlns:p14="http://schemas.microsoft.com/office/powerpoint/2010/main" val="2030080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700" y="3419477"/>
            <a:ext cx="21031200" cy="5705474"/>
          </a:xfrm>
        </p:spPr>
        <p:txBody>
          <a:bodyPr anchor="b"/>
          <a:lstStyle>
            <a:lvl1pPr>
              <a:defRPr sz="12000"/>
            </a:lvl1pPr>
          </a:lstStyle>
          <a:p>
            <a:r>
              <a:rPr lang="en-US"/>
              <a:t>Click to edit Master title style</a:t>
            </a:r>
          </a:p>
        </p:txBody>
      </p:sp>
      <p:sp>
        <p:nvSpPr>
          <p:cNvPr id="3" name="Text Placeholder 2"/>
          <p:cNvSpPr>
            <a:spLocks noGrp="1"/>
          </p:cNvSpPr>
          <p:nvPr>
            <p:ph type="body" idx="1"/>
          </p:nvPr>
        </p:nvSpPr>
        <p:spPr>
          <a:xfrm>
            <a:off x="1663700" y="9178927"/>
            <a:ext cx="21031200" cy="3000374"/>
          </a:xfrm>
        </p:spPr>
        <p:txBody>
          <a:bodyPr/>
          <a:lstStyle>
            <a:lvl1pPr marL="0" indent="0">
              <a:buNone/>
              <a:defRPr sz="4800">
                <a:solidFill>
                  <a:schemeClr val="tx1">
                    <a:tint val="75000"/>
                  </a:schemeClr>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20F2AF2-EA92-44F8-853B-5E3554E36C48}" type="datetimeFigureOut">
              <a:rPr lang="en-US" smtClean="0"/>
              <a:t>6/13/2022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575539-BFBE-477A-BDB6-9CA7B44D81A5}" type="slidenum">
              <a:rPr lang="en-US" smtClean="0"/>
              <a:t>‹#›</a:t>
            </a:fld>
            <a:endParaRPr lang="en-US"/>
          </a:p>
        </p:txBody>
      </p:sp>
    </p:spTree>
    <p:extLst>
      <p:ext uri="{BB962C8B-B14F-4D97-AF65-F5344CB8AC3E}">
        <p14:creationId xmlns:p14="http://schemas.microsoft.com/office/powerpoint/2010/main" val="20263346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6400" y="3651250"/>
            <a:ext cx="10363200"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344400" y="3651250"/>
            <a:ext cx="10363200"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20F2AF2-EA92-44F8-853B-5E3554E36C48}" type="datetimeFigureOut">
              <a:rPr lang="en-US" smtClean="0"/>
              <a:t>6/13/2022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575539-BFBE-477A-BDB6-9CA7B44D81A5}" type="slidenum">
              <a:rPr lang="en-US" smtClean="0"/>
              <a:t>‹#›</a:t>
            </a:fld>
            <a:endParaRPr lang="en-US"/>
          </a:p>
        </p:txBody>
      </p:sp>
    </p:spTree>
    <p:extLst>
      <p:ext uri="{BB962C8B-B14F-4D97-AF65-F5344CB8AC3E}">
        <p14:creationId xmlns:p14="http://schemas.microsoft.com/office/powerpoint/2010/main" val="1161961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576" y="730251"/>
            <a:ext cx="21031200" cy="2651126"/>
          </a:xfrm>
        </p:spPr>
        <p:txBody>
          <a:bodyPr/>
          <a:lstStyle/>
          <a:p>
            <a:r>
              <a:rPr lang="en-US"/>
              <a:t>Click to edit Master title style</a:t>
            </a:r>
          </a:p>
        </p:txBody>
      </p:sp>
      <p:sp>
        <p:nvSpPr>
          <p:cNvPr id="3" name="Text Placeholder 2"/>
          <p:cNvSpPr>
            <a:spLocks noGrp="1"/>
          </p:cNvSpPr>
          <p:nvPr>
            <p:ph type="body" idx="1"/>
          </p:nvPr>
        </p:nvSpPr>
        <p:spPr>
          <a:xfrm>
            <a:off x="1679577" y="3362326"/>
            <a:ext cx="10315574"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4" name="Content Placeholder 3"/>
          <p:cNvSpPr>
            <a:spLocks noGrp="1"/>
          </p:cNvSpPr>
          <p:nvPr>
            <p:ph sz="half" idx="2"/>
          </p:nvPr>
        </p:nvSpPr>
        <p:spPr>
          <a:xfrm>
            <a:off x="1679577" y="5010150"/>
            <a:ext cx="10315574"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44400" y="3362326"/>
            <a:ext cx="10366376"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6" name="Content Placeholder 5"/>
          <p:cNvSpPr>
            <a:spLocks noGrp="1"/>
          </p:cNvSpPr>
          <p:nvPr>
            <p:ph sz="quarter" idx="4"/>
          </p:nvPr>
        </p:nvSpPr>
        <p:spPr>
          <a:xfrm>
            <a:off x="12344400" y="5010150"/>
            <a:ext cx="10366376"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20F2AF2-EA92-44F8-853B-5E3554E36C48}" type="datetimeFigureOut">
              <a:rPr lang="en-US" smtClean="0"/>
              <a:t>6/13/2022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7575539-BFBE-477A-BDB6-9CA7B44D81A5}" type="slidenum">
              <a:rPr lang="en-US" smtClean="0"/>
              <a:t>‹#›</a:t>
            </a:fld>
            <a:endParaRPr lang="en-US"/>
          </a:p>
        </p:txBody>
      </p:sp>
    </p:spTree>
    <p:extLst>
      <p:ext uri="{BB962C8B-B14F-4D97-AF65-F5344CB8AC3E}">
        <p14:creationId xmlns:p14="http://schemas.microsoft.com/office/powerpoint/2010/main" val="4069024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20F2AF2-EA92-44F8-853B-5E3554E36C48}" type="datetimeFigureOut">
              <a:rPr lang="en-US" smtClean="0"/>
              <a:t>6/13/2022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7575539-BFBE-477A-BDB6-9CA7B44D81A5}" type="slidenum">
              <a:rPr lang="en-US" smtClean="0"/>
              <a:t>‹#›</a:t>
            </a:fld>
            <a:endParaRPr lang="en-US"/>
          </a:p>
        </p:txBody>
      </p:sp>
    </p:spTree>
    <p:extLst>
      <p:ext uri="{BB962C8B-B14F-4D97-AF65-F5344CB8AC3E}">
        <p14:creationId xmlns:p14="http://schemas.microsoft.com/office/powerpoint/2010/main" val="10454094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0F2AF2-EA92-44F8-853B-5E3554E36C48}" type="datetimeFigureOut">
              <a:rPr lang="en-US" smtClean="0"/>
              <a:t>6/13/2022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7575539-BFBE-477A-BDB6-9CA7B44D81A5}" type="slidenum">
              <a:rPr lang="en-US" smtClean="0"/>
              <a:t>‹#›</a:t>
            </a:fld>
            <a:endParaRPr lang="en-US"/>
          </a:p>
        </p:txBody>
      </p:sp>
    </p:spTree>
    <p:extLst>
      <p:ext uri="{BB962C8B-B14F-4D97-AF65-F5344CB8AC3E}">
        <p14:creationId xmlns:p14="http://schemas.microsoft.com/office/powerpoint/2010/main" val="10972843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7" y="914400"/>
            <a:ext cx="7864474" cy="3200400"/>
          </a:xfrm>
        </p:spPr>
        <p:txBody>
          <a:bodyPr anchor="b"/>
          <a:lstStyle>
            <a:lvl1pPr>
              <a:defRPr sz="6400"/>
            </a:lvl1pPr>
          </a:lstStyle>
          <a:p>
            <a:r>
              <a:rPr lang="en-US"/>
              <a:t>Click to edit Master title style</a:t>
            </a:r>
          </a:p>
        </p:txBody>
      </p:sp>
      <p:sp>
        <p:nvSpPr>
          <p:cNvPr id="3" name="Content Placeholder 2"/>
          <p:cNvSpPr>
            <a:spLocks noGrp="1"/>
          </p:cNvSpPr>
          <p:nvPr>
            <p:ph idx="1"/>
          </p:nvPr>
        </p:nvSpPr>
        <p:spPr>
          <a:xfrm>
            <a:off x="10366376" y="1974851"/>
            <a:ext cx="12344400"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p:cNvSpPr>
            <a:spLocks noGrp="1"/>
          </p:cNvSpPr>
          <p:nvPr>
            <p:ph type="dt" sz="half" idx="10"/>
          </p:nvPr>
        </p:nvSpPr>
        <p:spPr/>
        <p:txBody>
          <a:bodyPr/>
          <a:lstStyle/>
          <a:p>
            <a:fld id="{C20F2AF2-EA92-44F8-853B-5E3554E36C48}" type="datetimeFigureOut">
              <a:rPr lang="en-US" smtClean="0"/>
              <a:t>6/13/2022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575539-BFBE-477A-BDB6-9CA7B44D81A5}" type="slidenum">
              <a:rPr lang="en-US" smtClean="0"/>
              <a:t>‹#›</a:t>
            </a:fld>
            <a:endParaRPr lang="en-US"/>
          </a:p>
        </p:txBody>
      </p:sp>
    </p:spTree>
    <p:extLst>
      <p:ext uri="{BB962C8B-B14F-4D97-AF65-F5344CB8AC3E}">
        <p14:creationId xmlns:p14="http://schemas.microsoft.com/office/powerpoint/2010/main" val="33445048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6400" y="730251"/>
            <a:ext cx="21031200" cy="265112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676400" y="12712701"/>
            <a:ext cx="5486400" cy="730250"/>
          </a:xfrm>
          <a:prstGeom prst="rect">
            <a:avLst/>
          </a:prstGeom>
        </p:spPr>
        <p:txBody>
          <a:bodyPr vert="horz" lIns="91440" tIns="45720" rIns="91440" bIns="45720" rtlCol="0" anchor="ctr"/>
          <a:lstStyle>
            <a:lvl1pPr algn="l">
              <a:defRPr sz="2400">
                <a:solidFill>
                  <a:schemeClr val="tx1">
                    <a:tint val="75000"/>
                  </a:schemeClr>
                </a:solidFill>
              </a:defRPr>
            </a:lvl1pPr>
          </a:lstStyle>
          <a:p>
            <a:fld id="{C20F2AF2-EA92-44F8-853B-5E3554E36C48}" type="datetimeFigureOut">
              <a:rPr lang="en-US" smtClean="0"/>
              <a:t>6/13/2022</a:t>
            </a:fld>
            <a:endParaRPr lang="en-US"/>
          </a:p>
        </p:txBody>
      </p:sp>
      <p:sp>
        <p:nvSpPr>
          <p:cNvPr id="5" name="Footer Placeholder 4"/>
          <p:cNvSpPr>
            <a:spLocks noGrp="1"/>
          </p:cNvSpPr>
          <p:nvPr>
            <p:ph type="ftr" sz="quarter" idx="3"/>
          </p:nvPr>
        </p:nvSpPr>
        <p:spPr>
          <a:xfrm>
            <a:off x="8077200" y="12712701"/>
            <a:ext cx="8229600"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7221200" y="12712701"/>
            <a:ext cx="5486400" cy="730250"/>
          </a:xfrm>
          <a:prstGeom prst="rect">
            <a:avLst/>
          </a:prstGeom>
        </p:spPr>
        <p:txBody>
          <a:bodyPr vert="horz" lIns="91440" tIns="45720" rIns="91440" bIns="45720" rtlCol="0" anchor="ctr"/>
          <a:lstStyle>
            <a:lvl1pPr algn="r">
              <a:defRPr sz="2400">
                <a:solidFill>
                  <a:schemeClr val="tx1">
                    <a:tint val="75000"/>
                  </a:schemeClr>
                </a:solidFill>
              </a:defRPr>
            </a:lvl1pPr>
          </a:lstStyle>
          <a:p>
            <a:fld id="{C7575539-BFBE-477A-BDB6-9CA7B44D81A5}" type="slidenum">
              <a:rPr lang="en-US" smtClean="0"/>
              <a:t>‹#›</a:t>
            </a:fld>
            <a:endParaRPr lang="en-US"/>
          </a:p>
        </p:txBody>
      </p:sp>
    </p:spTree>
    <p:extLst>
      <p:ext uri="{BB962C8B-B14F-4D97-AF65-F5344CB8AC3E}">
        <p14:creationId xmlns:p14="http://schemas.microsoft.com/office/powerpoint/2010/main" val="2679246760"/>
      </p:ext>
    </p:extLst>
  </p:cSld>
  <p:clrMap bg1="lt1" tx1="dk1" bg2="lt2" tx2="dk2" accent1="accent1" accent2="accent2" accent3="accent3" accent4="accent4" accent5="accent5" accent6="accent6" hlink="hlink" folHlink="folHlink"/>
  <p:sldLayoutIdLst>
    <p:sldLayoutId id="2147483672"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8" Type="http://schemas.openxmlformats.org/officeDocument/2006/relationships/diagramData" Target="../diagrams/data1.xml"/><Relationship Id="rId3" Type="http://schemas.openxmlformats.org/officeDocument/2006/relationships/image" Target="../media/image9.emf"/><Relationship Id="rId7" Type="http://schemas.openxmlformats.org/officeDocument/2006/relationships/image" Target="../media/image13.emf"/><Relationship Id="rId12"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2.emf"/><Relationship Id="rId11" Type="http://schemas.openxmlformats.org/officeDocument/2006/relationships/diagramColors" Target="../diagrams/colors1.xml"/><Relationship Id="rId5" Type="http://schemas.openxmlformats.org/officeDocument/2006/relationships/image" Target="../media/image11.emf"/><Relationship Id="rId10" Type="http://schemas.openxmlformats.org/officeDocument/2006/relationships/diagramQuickStyle" Target="../diagrams/quickStyle1.xml"/><Relationship Id="rId4" Type="http://schemas.openxmlformats.org/officeDocument/2006/relationships/image" Target="../media/image10.emf"/><Relationship Id="rId9"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9.emf"/><Relationship Id="rId7" Type="http://schemas.openxmlformats.org/officeDocument/2006/relationships/image" Target="../media/image13.emf"/><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image" Target="../media/image10.emf"/></Relationships>
</file>

<file path=ppt/slides/_rels/slide13.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9.emf"/><Relationship Id="rId7" Type="http://schemas.openxmlformats.org/officeDocument/2006/relationships/image" Target="../media/image13.emf"/><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image" Target="../media/image10.emf"/></Relationships>
</file>

<file path=ppt/slides/_rels/slide14.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9.emf"/><Relationship Id="rId7" Type="http://schemas.openxmlformats.org/officeDocument/2006/relationships/image" Target="../media/image13.emf"/><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image" Target="../media/image10.emf"/></Relationships>
</file>

<file path=ppt/slides/_rels/slide15.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image" Target="../media/image9.emf"/><Relationship Id="rId7" Type="http://schemas.openxmlformats.org/officeDocument/2006/relationships/image" Target="../media/image13.emf"/><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image" Target="../media/image10.emf"/></Relationships>
</file>

<file path=ppt/slides/_rels/slide16.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9.emf"/><Relationship Id="rId7" Type="http://schemas.openxmlformats.org/officeDocument/2006/relationships/image" Target="../media/image13.emf"/><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image" Target="../media/image10.emf"/></Relationships>
</file>

<file path=ppt/slides/_rels/slide17.xml.rels><?xml version="1.0" encoding="UTF-8" standalone="yes"?>
<Relationships xmlns="http://schemas.openxmlformats.org/package/2006/relationships"><Relationship Id="rId8" Type="http://schemas.openxmlformats.org/officeDocument/2006/relationships/image" Target="../media/image10.emf"/><Relationship Id="rId13" Type="http://schemas.openxmlformats.org/officeDocument/2006/relationships/image" Target="../media/image26.png"/><Relationship Id="rId3" Type="http://schemas.microsoft.com/office/2007/relationships/media" Target="../media/media2.mp4"/><Relationship Id="rId7" Type="http://schemas.openxmlformats.org/officeDocument/2006/relationships/image" Target="../media/image9.emf"/><Relationship Id="rId12" Type="http://schemas.openxmlformats.org/officeDocument/2006/relationships/image" Target="../media/image2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16.xml"/><Relationship Id="rId11" Type="http://schemas.openxmlformats.org/officeDocument/2006/relationships/image" Target="../media/image13.emf"/><Relationship Id="rId5" Type="http://schemas.openxmlformats.org/officeDocument/2006/relationships/slideLayout" Target="../slideLayouts/slideLayout1.xml"/><Relationship Id="rId10" Type="http://schemas.openxmlformats.org/officeDocument/2006/relationships/image" Target="../media/image12.emf"/><Relationship Id="rId4" Type="http://schemas.openxmlformats.org/officeDocument/2006/relationships/video" Target="../media/media2.mp4"/><Relationship Id="rId9" Type="http://schemas.openxmlformats.org/officeDocument/2006/relationships/image" Target="../media/image11.emf"/></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3.xml"/><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image" Target="../media/image6.emf"/></Relationships>
</file>

<file path=ppt/slides/_rels/slide20.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9.emf"/><Relationship Id="rId7" Type="http://schemas.openxmlformats.org/officeDocument/2006/relationships/image" Target="../media/image13.emf"/><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image" Target="../media/image10.emf"/></Relationships>
</file>

<file path=ppt/slides/_rels/slide21.xml.rels><?xml version="1.0" encoding="UTF-8" standalone="yes"?>
<Relationships xmlns="http://schemas.openxmlformats.org/package/2006/relationships"><Relationship Id="rId3" Type="http://schemas.openxmlformats.org/officeDocument/2006/relationships/image" Target="../media/image9.emf"/><Relationship Id="rId7" Type="http://schemas.openxmlformats.org/officeDocument/2006/relationships/image" Target="../media/image13.emf"/><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image" Target="../media/image10.emf"/></Relationships>
</file>

<file path=ppt/slides/_rels/slide22.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slideLayout" Target="../slideLayouts/slideLayout1.xml"/><Relationship Id="rId7" Type="http://schemas.openxmlformats.org/officeDocument/2006/relationships/image" Target="../media/image11.emf"/><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0.emf"/><Relationship Id="rId5" Type="http://schemas.openxmlformats.org/officeDocument/2006/relationships/image" Target="../media/image9.emf"/><Relationship Id="rId10" Type="http://schemas.openxmlformats.org/officeDocument/2006/relationships/image" Target="../media/image31.png"/><Relationship Id="rId4" Type="http://schemas.openxmlformats.org/officeDocument/2006/relationships/notesSlide" Target="../notesSlides/notesSlide21.xml"/><Relationship Id="rId9" Type="http://schemas.openxmlformats.org/officeDocument/2006/relationships/image" Target="../media/image30.png"/></Relationships>
</file>

<file path=ppt/slides/_rels/slide2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9.emf"/><Relationship Id="rId7" Type="http://schemas.openxmlformats.org/officeDocument/2006/relationships/image" Target="../media/image13.emf"/><Relationship Id="rId12" Type="http://schemas.openxmlformats.org/officeDocument/2006/relationships/hyperlink" Target="https://www.forbes.com/sites/masonbissada/2022/03/24/us-indicts-russian-government-employees-who-allegedly-conducted-sweeping-hacking-campaign-targeting-energy-infrastructure-worldwide/?sh=303df42128f3" TargetMode="External"/><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12.emf"/><Relationship Id="rId11" Type="http://schemas.openxmlformats.org/officeDocument/2006/relationships/hyperlink" Target="https://www.nytimes.com/2022/02/01/us/politics/russia-ukraine-cybersecurity-nato.html" TargetMode="External"/><Relationship Id="rId5" Type="http://schemas.openxmlformats.org/officeDocument/2006/relationships/image" Target="../media/image11.emf"/><Relationship Id="rId10" Type="http://schemas.openxmlformats.org/officeDocument/2006/relationships/hyperlink" Target="https://www.forbes.com/sites/lisakim/2022/02/18/us-blames-russia-for-cyberattacks-against-ukrainian-banks/?sh=1833c8be1a9a" TargetMode="External"/><Relationship Id="rId4" Type="http://schemas.openxmlformats.org/officeDocument/2006/relationships/image" Target="../media/image10.emf"/><Relationship Id="rId9" Type="http://schemas.openxmlformats.org/officeDocument/2006/relationships/hyperlink" Target="https://www.washingtonpost.com/world/europe/russia-ransomware-cyber-crime/2021/06/11/e159e486-c88f-11eb-8708-64991f2acf28_story.html" TargetMode="External"/></Relationships>
</file>

<file path=ppt/slides/_rels/slide24.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slideLayout" Target="../slideLayouts/slideLayout1.xml"/><Relationship Id="rId7" Type="http://schemas.openxmlformats.org/officeDocument/2006/relationships/image" Target="../media/image11.emf"/><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0.emf"/><Relationship Id="rId11" Type="http://schemas.openxmlformats.org/officeDocument/2006/relationships/image" Target="../media/image33.jpeg"/><Relationship Id="rId5" Type="http://schemas.openxmlformats.org/officeDocument/2006/relationships/image" Target="../media/image9.emf"/><Relationship Id="rId10" Type="http://schemas.openxmlformats.org/officeDocument/2006/relationships/image" Target="../media/image30.png"/><Relationship Id="rId4" Type="http://schemas.openxmlformats.org/officeDocument/2006/relationships/notesSlide" Target="../notesSlides/notesSlide23.xml"/><Relationship Id="rId9" Type="http://schemas.openxmlformats.org/officeDocument/2006/relationships/image" Target="../media/image13.emf"/></Relationships>
</file>

<file path=ppt/slides/_rels/slide25.xml.rels><?xml version="1.0" encoding="UTF-8" standalone="yes"?>
<Relationships xmlns="http://schemas.openxmlformats.org/package/2006/relationships"><Relationship Id="rId3" Type="http://schemas.openxmlformats.org/officeDocument/2006/relationships/image" Target="../media/image9.emf"/><Relationship Id="rId7" Type="http://schemas.openxmlformats.org/officeDocument/2006/relationships/image" Target="../media/image13.emf"/><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image" Target="../media/image10.emf"/></Relationships>
</file>

<file path=ppt/slides/_rels/slide26.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notesSlide" Target="../notesSlides/notesSlide25.xml"/><Relationship Id="rId7" Type="http://schemas.openxmlformats.org/officeDocument/2006/relationships/image" Target="../media/image12.emf"/><Relationship Id="rId2" Type="http://schemas.openxmlformats.org/officeDocument/2006/relationships/slideLayout" Target="../slideLayouts/slideLayout1.xml"/><Relationship Id="rId1" Type="http://schemas.openxmlformats.org/officeDocument/2006/relationships/video" Target="https://www.youtube.com/embed/KUKeZuIU74Y?feature=oembed" TargetMode="External"/><Relationship Id="rId6" Type="http://schemas.openxmlformats.org/officeDocument/2006/relationships/image" Target="../media/image11.emf"/><Relationship Id="rId5" Type="http://schemas.openxmlformats.org/officeDocument/2006/relationships/image" Target="../media/image10.emf"/><Relationship Id="rId4" Type="http://schemas.openxmlformats.org/officeDocument/2006/relationships/image" Target="../media/image9.emf"/><Relationship Id="rId9" Type="http://schemas.openxmlformats.org/officeDocument/2006/relationships/image" Target="../media/image34.jpeg"/></Relationships>
</file>

<file path=ppt/slides/_rels/slide27.xml.rels><?xml version="1.0" encoding="UTF-8" standalone="yes"?>
<Relationships xmlns="http://schemas.openxmlformats.org/package/2006/relationships"><Relationship Id="rId3" Type="http://schemas.openxmlformats.org/officeDocument/2006/relationships/image" Target="../media/image9.emf"/><Relationship Id="rId7" Type="http://schemas.openxmlformats.org/officeDocument/2006/relationships/image" Target="../media/image13.emf"/><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image" Target="../media/image10.emf"/></Relationships>
</file>

<file path=ppt/slides/_rels/slide2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35.jpeg"/><Relationship Id="rId5" Type="http://schemas.openxmlformats.org/officeDocument/2006/relationships/image" Target="../media/image8.emf"/><Relationship Id="rId4" Type="http://schemas.openxmlformats.org/officeDocument/2006/relationships/image" Target="../media/image7.emf"/></Relationships>
</file>

<file path=ppt/slides/_rels/slide3.xml.rels><?xml version="1.0" encoding="UTF-8" standalone="yes"?>
<Relationships xmlns="http://schemas.openxmlformats.org/package/2006/relationships"><Relationship Id="rId3" Type="http://schemas.openxmlformats.org/officeDocument/2006/relationships/image" Target="../media/image9.emf"/><Relationship Id="rId7" Type="http://schemas.openxmlformats.org/officeDocument/2006/relationships/image" Target="../media/image13.em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image" Target="../media/image10.emf"/></Relationships>
</file>

<file path=ppt/slides/_rels/slide4.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emf"/><Relationship Id="rId7" Type="http://schemas.openxmlformats.org/officeDocument/2006/relationships/image" Target="../media/image13.e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image" Target="../media/image10.emf"/></Relationships>
</file>

<file path=ppt/slides/_rels/slide5.xml.rels><?xml version="1.0" encoding="UTF-8" standalone="yes"?>
<Relationships xmlns="http://schemas.openxmlformats.org/package/2006/relationships"><Relationship Id="rId3" Type="http://schemas.openxmlformats.org/officeDocument/2006/relationships/image" Target="../media/image9.emf"/><Relationship Id="rId7" Type="http://schemas.openxmlformats.org/officeDocument/2006/relationships/image" Target="../media/image13.e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image" Target="../media/image10.emf"/></Relationships>
</file>

<file path=ppt/slides/_rels/slide6.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9.emf"/><Relationship Id="rId7" Type="http://schemas.openxmlformats.org/officeDocument/2006/relationships/image" Target="../media/image13.em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emf"/><Relationship Id="rId5" Type="http://schemas.openxmlformats.org/officeDocument/2006/relationships/image" Target="../media/image11.emf"/><Relationship Id="rId10" Type="http://schemas.openxmlformats.org/officeDocument/2006/relationships/image" Target="../media/image17.jpeg"/><Relationship Id="rId4" Type="http://schemas.openxmlformats.org/officeDocument/2006/relationships/image" Target="../media/image10.emf"/><Relationship Id="rId9"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C475749F-F487-4EFB-ABC7-C1359590EB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4000"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6167488" y="7178351"/>
            <a:ext cx="7323034" cy="6868728"/>
          </a:xfrm>
          <a:prstGeom prst="rect">
            <a:avLst/>
          </a:prstGeom>
        </p:spPr>
        <p:txBody>
          <a:bodyPr vert="horz" lIns="91440" tIns="45720" rIns="91440" bIns="45720" rtlCol="0" anchor="b">
            <a:normAutofit fontScale="92500" lnSpcReduction="10000"/>
          </a:bodyPr>
          <a:lstStyle/>
          <a:p>
            <a:pPr algn="r" defTabSz="914400">
              <a:lnSpc>
                <a:spcPct val="90000"/>
              </a:lnSpc>
              <a:spcBef>
                <a:spcPct val="0"/>
              </a:spcBef>
              <a:spcAft>
                <a:spcPts val="600"/>
              </a:spcAft>
            </a:pPr>
            <a:endParaRPr lang="en-US" sz="8800" kern="1200" spc="100" dirty="0">
              <a:solidFill>
                <a:schemeClr val="tx1"/>
              </a:solidFill>
              <a:latin typeface="+mj-lt"/>
              <a:ea typeface="+mj-ea"/>
              <a:cs typeface="+mj-cs"/>
            </a:endParaRPr>
          </a:p>
          <a:p>
            <a:pPr algn="ctr" defTabSz="914400">
              <a:lnSpc>
                <a:spcPct val="90000"/>
              </a:lnSpc>
              <a:spcBef>
                <a:spcPct val="0"/>
              </a:spcBef>
              <a:spcAft>
                <a:spcPts val="600"/>
              </a:spcAft>
            </a:pPr>
            <a:r>
              <a:rPr lang="en-US" sz="8800" spc="100" dirty="0">
                <a:latin typeface="+mj-lt"/>
                <a:ea typeface="+mj-ea"/>
                <a:cs typeface="+mj-cs"/>
              </a:rPr>
              <a:t>  Operation  </a:t>
            </a:r>
            <a:endParaRPr lang="en-US" sz="8800" spc="100" dirty="0">
              <a:latin typeface="+mj-lt"/>
              <a:ea typeface="+mj-ea"/>
              <a:cs typeface="Calibri Light" panose="020F0302020204030204"/>
            </a:endParaRPr>
          </a:p>
          <a:p>
            <a:pPr algn="ctr" defTabSz="914400">
              <a:lnSpc>
                <a:spcPct val="90000"/>
              </a:lnSpc>
              <a:spcBef>
                <a:spcPct val="0"/>
              </a:spcBef>
              <a:spcAft>
                <a:spcPts val="600"/>
              </a:spcAft>
            </a:pPr>
            <a:r>
              <a:rPr lang="en-US" sz="8800" spc="100" dirty="0">
                <a:latin typeface="+mj-lt"/>
                <a:ea typeface="+mj-ea"/>
                <a:cs typeface="+mj-cs"/>
              </a:rPr>
              <a:t>Cyber Storm</a:t>
            </a:r>
            <a:endParaRPr lang="en-US" dirty="0">
              <a:latin typeface="Calibri" panose="020F0502020204030204"/>
              <a:ea typeface="+mj-ea"/>
              <a:cs typeface="Calibri" panose="020F0502020204030204"/>
            </a:endParaRPr>
          </a:p>
          <a:p>
            <a:pPr algn="ctr" defTabSz="914400">
              <a:lnSpc>
                <a:spcPct val="90000"/>
              </a:lnSpc>
              <a:spcBef>
                <a:spcPct val="0"/>
              </a:spcBef>
              <a:spcAft>
                <a:spcPts val="600"/>
              </a:spcAft>
            </a:pPr>
            <a:r>
              <a:rPr lang="en-US" sz="8800" spc="100" dirty="0">
                <a:latin typeface="+mj-lt"/>
                <a:ea typeface="+mj-ea"/>
                <a:cs typeface="+mj-cs"/>
              </a:rPr>
              <a:t>  </a:t>
            </a:r>
            <a:endParaRPr lang="en-US">
              <a:ea typeface="+mj-ea"/>
              <a:cs typeface="Calibri" panose="020F0502020204030204"/>
            </a:endParaRPr>
          </a:p>
          <a:p>
            <a:pPr algn="ctr" defTabSz="914400">
              <a:lnSpc>
                <a:spcPct val="90000"/>
              </a:lnSpc>
              <a:spcBef>
                <a:spcPct val="0"/>
              </a:spcBef>
              <a:spcAft>
                <a:spcPts val="600"/>
              </a:spcAft>
            </a:pPr>
            <a:r>
              <a:rPr lang="en-US" sz="8800" spc="100" dirty="0">
                <a:latin typeface="+mj-lt"/>
                <a:ea typeface="+mj-ea"/>
                <a:cs typeface="Calibri Light" panose="020F0302020204030204"/>
              </a:rPr>
              <a:t>A </a:t>
            </a:r>
            <a:r>
              <a:rPr lang="en-US" sz="8800" spc="100" dirty="0">
                <a:latin typeface="+mj-lt"/>
                <a:ea typeface="+mj-ea"/>
                <a:cs typeface="+mj-cs"/>
              </a:rPr>
              <a:t>Simulation Exercise</a:t>
            </a:r>
            <a:r>
              <a:rPr lang="en-US" sz="8800" kern="1200" spc="100" dirty="0">
                <a:latin typeface="+mj-lt"/>
                <a:ea typeface="+mj-ea"/>
                <a:cs typeface="+mj-cs"/>
              </a:rPr>
              <a:t>  </a:t>
            </a:r>
            <a:endParaRPr lang="en-US" sz="8800" kern="1200">
              <a:latin typeface="+mj-lt"/>
              <a:ea typeface="+mj-ea"/>
              <a:cs typeface="Calibri Light" panose="020F0302020204030204"/>
            </a:endParaRPr>
          </a:p>
          <a:p>
            <a:pPr algn="r" defTabSz="914400">
              <a:lnSpc>
                <a:spcPct val="90000"/>
              </a:lnSpc>
              <a:spcBef>
                <a:spcPct val="0"/>
              </a:spcBef>
              <a:spcAft>
                <a:spcPts val="600"/>
              </a:spcAft>
            </a:pPr>
            <a:endParaRPr lang="en-US" sz="8800" kern="1200" spc="100" dirty="0">
              <a:solidFill>
                <a:schemeClr val="tx1"/>
              </a:solidFill>
              <a:latin typeface="+mj-lt"/>
              <a:ea typeface="+mj-ea"/>
              <a:cs typeface="+mj-cs"/>
            </a:endParaRPr>
          </a:p>
        </p:txBody>
      </p:sp>
      <p:pic>
        <p:nvPicPr>
          <p:cNvPr id="10" name="Picture 9" descr="Graphical user interface&#10;&#10;Description automatically generated">
            <a:extLst>
              <a:ext uri="{FF2B5EF4-FFF2-40B4-BE49-F238E27FC236}">
                <a16:creationId xmlns:a16="http://schemas.microsoft.com/office/drawing/2014/main" id="{1CC32021-5AEB-7513-40C1-05A86CF7C79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296" r="20495" b="1"/>
          <a:stretch/>
        </p:blipFill>
        <p:spPr>
          <a:xfrm>
            <a:off x="10996556" y="2602626"/>
            <a:ext cx="5776954" cy="5059884"/>
          </a:xfrm>
          <a:custGeom>
            <a:avLst/>
            <a:gdLst/>
            <a:ahLst/>
            <a:cxnLst/>
            <a:rect l="l" t="t" r="r" b="b"/>
            <a:pathLst>
              <a:path w="2298408" h="2013116">
                <a:moveTo>
                  <a:pt x="655742" y="0"/>
                </a:moveTo>
                <a:cubicBezTo>
                  <a:pt x="1644875" y="0"/>
                  <a:pt x="1644875" y="0"/>
                  <a:pt x="1644875" y="0"/>
                </a:cubicBezTo>
                <a:cubicBezTo>
                  <a:pt x="1694920" y="0"/>
                  <a:pt x="1759685" y="34910"/>
                  <a:pt x="1786179" y="78547"/>
                </a:cubicBezTo>
                <a:cubicBezTo>
                  <a:pt x="2280745" y="925103"/>
                  <a:pt x="2280745" y="925103"/>
                  <a:pt x="2280745" y="925103"/>
                </a:cubicBezTo>
                <a:cubicBezTo>
                  <a:pt x="2304296" y="971649"/>
                  <a:pt x="2304296" y="1041468"/>
                  <a:pt x="2280745" y="1088014"/>
                </a:cubicBezTo>
                <a:cubicBezTo>
                  <a:pt x="1786179" y="1934570"/>
                  <a:pt x="1786179" y="1934570"/>
                  <a:pt x="1786179" y="1934570"/>
                </a:cubicBezTo>
                <a:cubicBezTo>
                  <a:pt x="1759685" y="1978207"/>
                  <a:pt x="1694920" y="2013116"/>
                  <a:pt x="1644875" y="2013116"/>
                </a:cubicBezTo>
                <a:lnTo>
                  <a:pt x="655742" y="2013116"/>
                </a:lnTo>
                <a:cubicBezTo>
                  <a:pt x="602753" y="2013116"/>
                  <a:pt x="537989" y="1978207"/>
                  <a:pt x="514438" y="1934570"/>
                </a:cubicBezTo>
                <a:cubicBezTo>
                  <a:pt x="19872" y="1088014"/>
                  <a:pt x="19872" y="1088014"/>
                  <a:pt x="19872" y="1088014"/>
                </a:cubicBezTo>
                <a:cubicBezTo>
                  <a:pt x="-6623" y="1041468"/>
                  <a:pt x="-6623" y="971649"/>
                  <a:pt x="19872" y="925103"/>
                </a:cubicBezTo>
                <a:cubicBezTo>
                  <a:pt x="514438" y="78547"/>
                  <a:pt x="514438" y="78547"/>
                  <a:pt x="514438" y="78547"/>
                </a:cubicBezTo>
                <a:cubicBezTo>
                  <a:pt x="537989" y="34910"/>
                  <a:pt x="602753" y="0"/>
                  <a:pt x="655742" y="0"/>
                </a:cubicBezTo>
                <a:close/>
              </a:path>
            </a:pathLst>
          </a:custGeom>
        </p:spPr>
      </p:pic>
      <p:pic>
        <p:nvPicPr>
          <p:cNvPr id="7" name="Picture 6" descr="A volcano erupting at night&#10;&#10;Description automatically generated with medium confidence">
            <a:extLst>
              <a:ext uri="{FF2B5EF4-FFF2-40B4-BE49-F238E27FC236}">
                <a16:creationId xmlns:a16="http://schemas.microsoft.com/office/drawing/2014/main" id="{AD2AA1DC-9FA4-90FE-0BE7-6DA1E19B22C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699" b="9020"/>
          <a:stretch/>
        </p:blipFill>
        <p:spPr>
          <a:xfrm>
            <a:off x="4" y="2"/>
            <a:ext cx="13896334" cy="4913358"/>
          </a:xfrm>
          <a:custGeom>
            <a:avLst/>
            <a:gdLst/>
            <a:ahLst/>
            <a:cxnLst/>
            <a:rect l="l" t="t" r="r" b="b"/>
            <a:pathLst>
              <a:path w="6948167" h="2456679">
                <a:moveTo>
                  <a:pt x="6948167" y="603033"/>
                </a:moveTo>
                <a:lnTo>
                  <a:pt x="6948167" y="617220"/>
                </a:lnTo>
                <a:lnTo>
                  <a:pt x="6946213" y="610127"/>
                </a:lnTo>
                <a:close/>
                <a:moveTo>
                  <a:pt x="0" y="0"/>
                </a:moveTo>
                <a:lnTo>
                  <a:pt x="6766605" y="0"/>
                </a:lnTo>
                <a:lnTo>
                  <a:pt x="6638979" y="219780"/>
                </a:lnTo>
                <a:cubicBezTo>
                  <a:pt x="5552228" y="2091240"/>
                  <a:pt x="5552228" y="2091240"/>
                  <a:pt x="5552228" y="2091240"/>
                </a:cubicBezTo>
                <a:cubicBezTo>
                  <a:pt x="5429962" y="2317464"/>
                  <a:pt x="5185434" y="2456679"/>
                  <a:pt x="4932171" y="2456679"/>
                </a:cubicBezTo>
                <a:cubicBezTo>
                  <a:pt x="888708" y="2456679"/>
                  <a:pt x="888708" y="2456679"/>
                  <a:pt x="888708" y="2456679"/>
                </a:cubicBezTo>
                <a:cubicBezTo>
                  <a:pt x="626713" y="2456679"/>
                  <a:pt x="390917" y="2317464"/>
                  <a:pt x="259919" y="2091240"/>
                </a:cubicBezTo>
                <a:cubicBezTo>
                  <a:pt x="196877" y="1982206"/>
                  <a:pt x="135804" y="1876580"/>
                  <a:pt x="76640" y="1774254"/>
                </a:cubicBezTo>
                <a:lnTo>
                  <a:pt x="0" y="1641704"/>
                </a:lnTo>
                <a:close/>
              </a:path>
            </a:pathLst>
          </a:custGeom>
        </p:spPr>
      </p:pic>
      <p:pic>
        <p:nvPicPr>
          <p:cNvPr id="12" name="Picture 11" descr="A picture containing necktie, tied, several&#10;&#10;Description automatically generated">
            <a:extLst>
              <a:ext uri="{FF2B5EF4-FFF2-40B4-BE49-F238E27FC236}">
                <a16:creationId xmlns:a16="http://schemas.microsoft.com/office/drawing/2014/main" id="{5647160E-A2A0-05CF-F8D8-E1AB3E10389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7285"/>
          <a:stretch/>
        </p:blipFill>
        <p:spPr>
          <a:xfrm>
            <a:off x="4" y="5239224"/>
            <a:ext cx="15353146" cy="8476778"/>
          </a:xfrm>
          <a:custGeom>
            <a:avLst/>
            <a:gdLst/>
            <a:ahLst/>
            <a:cxnLst/>
            <a:rect l="l" t="t" r="r" b="b"/>
            <a:pathLst>
              <a:path w="7676573" h="4238389">
                <a:moveTo>
                  <a:pt x="6948167" y="1839459"/>
                </a:moveTo>
                <a:lnTo>
                  <a:pt x="6948167" y="1853646"/>
                </a:lnTo>
                <a:lnTo>
                  <a:pt x="6946213" y="1846552"/>
                </a:lnTo>
                <a:close/>
                <a:moveTo>
                  <a:pt x="888708" y="0"/>
                </a:moveTo>
                <a:cubicBezTo>
                  <a:pt x="888708" y="0"/>
                  <a:pt x="888708" y="0"/>
                  <a:pt x="4932171" y="0"/>
                </a:cubicBezTo>
                <a:cubicBezTo>
                  <a:pt x="5185434" y="0"/>
                  <a:pt x="5429962" y="139215"/>
                  <a:pt x="5552228" y="365439"/>
                </a:cubicBezTo>
                <a:cubicBezTo>
                  <a:pt x="5552228" y="365439"/>
                  <a:pt x="5552228" y="365439"/>
                  <a:pt x="7578324" y="3854515"/>
                </a:cubicBezTo>
                <a:cubicBezTo>
                  <a:pt x="7643823" y="3963277"/>
                  <a:pt x="7676573" y="4087266"/>
                  <a:pt x="7676573" y="4211255"/>
                </a:cubicBezTo>
                <a:lnTo>
                  <a:pt x="7672952" y="4238389"/>
                </a:lnTo>
                <a:lnTo>
                  <a:pt x="0" y="4238389"/>
                </a:lnTo>
                <a:lnTo>
                  <a:pt x="0" y="814976"/>
                </a:lnTo>
                <a:lnTo>
                  <a:pt x="76640" y="682425"/>
                </a:lnTo>
                <a:cubicBezTo>
                  <a:pt x="135804" y="580099"/>
                  <a:pt x="196877" y="474473"/>
                  <a:pt x="259919" y="365439"/>
                </a:cubicBezTo>
                <a:cubicBezTo>
                  <a:pt x="390917" y="139215"/>
                  <a:pt x="626713" y="0"/>
                  <a:pt x="888708" y="0"/>
                </a:cubicBezTo>
                <a:close/>
              </a:path>
            </a:pathLst>
          </a:custGeom>
        </p:spPr>
      </p:pic>
    </p:spTree>
    <p:extLst>
      <p:ext uri="{BB962C8B-B14F-4D97-AF65-F5344CB8AC3E}">
        <p14:creationId xmlns:p14="http://schemas.microsoft.com/office/powerpoint/2010/main" val="683289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09638" y="9944730"/>
            <a:ext cx="9364723" cy="1759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569720" y="2468880"/>
            <a:ext cx="21244560" cy="7786747"/>
          </a:xfrm>
          <a:prstGeom prst="rect">
            <a:avLst/>
          </a:prstGeom>
          <a:noFill/>
        </p:spPr>
        <p:txBody>
          <a:bodyPr wrap="square" rtlCol="0">
            <a:spAutoFit/>
          </a:bodyPr>
          <a:lstStyle/>
          <a:p>
            <a:pPr algn="ctr"/>
            <a:r>
              <a:rPr lang="en-US" sz="9600" spc="100">
                <a:solidFill>
                  <a:schemeClr val="bg1"/>
                </a:solidFill>
                <a:latin typeface="Bebas Neue Bold" panose="020B0606020202050201" pitchFamily="34" charset="-94"/>
                <a:ea typeface="Open Sans" panose="020B0606030504020204" pitchFamily="34" charset="0"/>
                <a:cs typeface="Open Sans" panose="020B0606030504020204" pitchFamily="34" charset="0"/>
              </a:rPr>
              <a:t>5 Steps to Creating and Delivering Effective </a:t>
            </a:r>
          </a:p>
          <a:p>
            <a:pPr algn="ctr"/>
            <a:r>
              <a:rPr lang="en-US" sz="9600" spc="100">
                <a:solidFill>
                  <a:schemeClr val="bg1"/>
                </a:solidFill>
                <a:latin typeface="Bebas Neue Bold" panose="020B0606020202050201" pitchFamily="34" charset="-94"/>
                <a:ea typeface="Open Sans" panose="020B0606030504020204" pitchFamily="34" charset="0"/>
                <a:cs typeface="Open Sans" panose="020B0606030504020204" pitchFamily="34" charset="0"/>
              </a:rPr>
              <a:t>Tabletop Exercises</a:t>
            </a:r>
          </a:p>
          <a:p>
            <a:pPr algn="ctr"/>
            <a:endParaRPr lang="en-US" sz="9600" spc="100">
              <a:solidFill>
                <a:schemeClr val="bg1"/>
              </a:solidFill>
              <a:latin typeface="Bebas Neue Bold" panose="020B0606020202050201" pitchFamily="34" charset="-94"/>
              <a:ea typeface="Open Sans" panose="020B0606030504020204" pitchFamily="34" charset="0"/>
              <a:cs typeface="Open Sans" panose="020B0606030504020204" pitchFamily="34" charset="0"/>
            </a:endParaRPr>
          </a:p>
          <a:p>
            <a:pPr algn="ctr"/>
            <a:endParaRPr lang="en-US" sz="9600" spc="100">
              <a:solidFill>
                <a:schemeClr val="bg1"/>
              </a:solidFill>
              <a:latin typeface="Bebas Neue Bold" panose="020B0606020202050201" pitchFamily="34" charset="-94"/>
              <a:ea typeface="Open Sans" panose="020B0606030504020204" pitchFamily="34" charset="0"/>
              <a:cs typeface="Open Sans" panose="020B0606030504020204" pitchFamily="34" charset="0"/>
            </a:endParaRPr>
          </a:p>
          <a:p>
            <a:pPr algn="ctr"/>
            <a:endParaRPr lang="en-US" spc="100">
              <a:solidFill>
                <a:schemeClr val="bg1"/>
              </a:solidFill>
              <a:latin typeface="Bebas Neue Bold" panose="020B0606020202050201" pitchFamily="34" charset="-94"/>
              <a:ea typeface="Open Sans" panose="020B0606030504020204" pitchFamily="34" charset="0"/>
              <a:cs typeface="Open Sans" panose="020B0606030504020204" pitchFamily="34" charset="0"/>
            </a:endParaRPr>
          </a:p>
          <a:p>
            <a:pPr algn="ctr"/>
            <a:r>
              <a:rPr lang="en-US" sz="8000" spc="100">
                <a:solidFill>
                  <a:schemeClr val="bg1"/>
                </a:solidFill>
                <a:latin typeface="Bebas Neue Bold" panose="020B0606020202050201" pitchFamily="34" charset="-94"/>
                <a:ea typeface="Open Sans" panose="020B0606030504020204" pitchFamily="34" charset="0"/>
                <a:cs typeface="Open Sans" panose="020B0606030504020204" pitchFamily="34" charset="0"/>
              </a:rPr>
              <a:t>Rob Burton</a:t>
            </a:r>
            <a:endParaRPr lang="en-US" sz="8000">
              <a:solidFill>
                <a:schemeClr val="bg1"/>
              </a:solidFill>
            </a:endParaRPr>
          </a:p>
        </p:txBody>
      </p:sp>
      <p:sp>
        <p:nvSpPr>
          <p:cNvPr id="8" name="TextBox 7"/>
          <p:cNvSpPr txBox="1"/>
          <p:nvPr/>
        </p:nvSpPr>
        <p:spPr>
          <a:xfrm>
            <a:off x="3252184" y="1007493"/>
            <a:ext cx="18675128" cy="1569660"/>
          </a:xfrm>
          <a:prstGeom prst="rect">
            <a:avLst/>
          </a:prstGeom>
          <a:noFill/>
        </p:spPr>
        <p:txBody>
          <a:bodyPr wrap="square" rtlCol="0">
            <a:spAutoFit/>
          </a:bodyPr>
          <a:lstStyle/>
          <a:p>
            <a:r>
              <a:rPr lang="en-US" sz="9600" spc="100">
                <a:solidFill>
                  <a:schemeClr val="bg1"/>
                </a:solidFill>
                <a:latin typeface="Bebas Neue Bold" panose="020B0606020202050201" pitchFamily="34" charset="-94"/>
                <a:ea typeface="Open Sans" panose="020B0606030504020204" pitchFamily="34" charset="0"/>
                <a:cs typeface="Open Sans" panose="020B0606030504020204" pitchFamily="34" charset="0"/>
              </a:rPr>
              <a:t>Advantages</a:t>
            </a:r>
          </a:p>
        </p:txBody>
      </p:sp>
      <p:sp>
        <p:nvSpPr>
          <p:cNvPr id="11" name="TextBox 10"/>
          <p:cNvSpPr txBox="1"/>
          <p:nvPr/>
        </p:nvSpPr>
        <p:spPr>
          <a:xfrm>
            <a:off x="3258951" y="3340251"/>
            <a:ext cx="18960969" cy="3785652"/>
          </a:xfrm>
          <a:prstGeom prst="rect">
            <a:avLst/>
          </a:prstGeom>
          <a:noFill/>
        </p:spPr>
        <p:txBody>
          <a:bodyPr wrap="square" rtlCol="0">
            <a:spAutoFit/>
          </a:bodyPr>
          <a:lstStyle/>
          <a:p>
            <a:pPr>
              <a:defRPr/>
            </a:pPr>
            <a:r>
              <a:rPr lang="en-US" sz="8000">
                <a:solidFill>
                  <a:schemeClr val="bg1"/>
                </a:solidFill>
              </a:rPr>
              <a:t>3. An effective way to familiarize team  members with their roles and responsibilities</a:t>
            </a:r>
          </a:p>
          <a:p>
            <a:pPr>
              <a:defRPr/>
            </a:pPr>
            <a:endParaRPr lang="en-US" sz="8000">
              <a:solidFill>
                <a:schemeClr val="bg1"/>
              </a:solidFill>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24384000" cy="13730339"/>
          </a:xfrm>
          <a:prstGeom prst="rect">
            <a:avLst/>
          </a:prstGeom>
        </p:spPr>
      </p:pic>
      <p:sp>
        <p:nvSpPr>
          <p:cNvPr id="10" name="Rectangle 9"/>
          <p:cNvSpPr/>
          <p:nvPr/>
        </p:nvSpPr>
        <p:spPr>
          <a:xfrm>
            <a:off x="0" y="0"/>
            <a:ext cx="24384000" cy="13716000"/>
          </a:xfrm>
          <a:prstGeom prst="rect">
            <a:avLst/>
          </a:prstGeom>
          <a:solidFill>
            <a:schemeClr val="tx2">
              <a:lumMod val="50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p>
        </p:txBody>
      </p:sp>
      <p:sp>
        <p:nvSpPr>
          <p:cNvPr id="9" name="TextBox 8"/>
          <p:cNvSpPr txBox="1"/>
          <p:nvPr/>
        </p:nvSpPr>
        <p:spPr>
          <a:xfrm>
            <a:off x="2602321" y="1447374"/>
            <a:ext cx="18675128" cy="1569660"/>
          </a:xfrm>
          <a:prstGeom prst="rect">
            <a:avLst/>
          </a:prstGeom>
          <a:noFill/>
        </p:spPr>
        <p:txBody>
          <a:bodyPr wrap="square" rtlCol="0">
            <a:spAutoFit/>
          </a:bodyPr>
          <a:lstStyle/>
          <a:p>
            <a:r>
              <a:rPr lang="en-US" sz="9600" spc="100">
                <a:solidFill>
                  <a:schemeClr val="bg1"/>
                </a:solidFill>
                <a:latin typeface="Bebas Neue Bold" panose="020B0606020202050201" pitchFamily="34" charset="-94"/>
                <a:ea typeface="Open Sans" panose="020B0606030504020204" pitchFamily="34" charset="0"/>
                <a:cs typeface="Open Sans" panose="020B0606030504020204" pitchFamily="34" charset="0"/>
              </a:rPr>
              <a:t>Disadvantages</a:t>
            </a:r>
          </a:p>
        </p:txBody>
      </p:sp>
      <p:sp>
        <p:nvSpPr>
          <p:cNvPr id="12" name="TextBox 11"/>
          <p:cNvSpPr txBox="1"/>
          <p:nvPr/>
        </p:nvSpPr>
        <p:spPr>
          <a:xfrm>
            <a:off x="2456688" y="3627732"/>
            <a:ext cx="18960969" cy="9541073"/>
          </a:xfrm>
          <a:prstGeom prst="rect">
            <a:avLst/>
          </a:prstGeom>
          <a:noFill/>
        </p:spPr>
        <p:txBody>
          <a:bodyPr wrap="square" rtlCol="0">
            <a:spAutoFit/>
          </a:bodyPr>
          <a:lstStyle/>
          <a:p>
            <a:pPr marL="1143000" indent="-1143000">
              <a:buAutoNum type="arabicPeriod"/>
              <a:defRPr/>
            </a:pPr>
            <a:r>
              <a:rPr lang="en-US" sz="6600" dirty="0">
                <a:solidFill>
                  <a:schemeClr val="bg1"/>
                </a:solidFill>
              </a:rPr>
              <a:t>Not as realistic as a functional exercise where systems and processes are usually utilized during exercise play</a:t>
            </a:r>
          </a:p>
          <a:p>
            <a:pPr marL="1143000" indent="-1143000">
              <a:buAutoNum type="arabicPeriod"/>
              <a:defRPr/>
            </a:pPr>
            <a:r>
              <a:rPr lang="en-US" sz="6600" dirty="0">
                <a:solidFill>
                  <a:schemeClr val="bg1"/>
                </a:solidFill>
              </a:rPr>
              <a:t>Provides a lower-level assessment of how the organization may perform during a real event  </a:t>
            </a:r>
          </a:p>
          <a:p>
            <a:pPr marL="1143000" indent="-1143000">
              <a:buAutoNum type="arabicPeriod"/>
              <a:defRPr/>
            </a:pPr>
            <a:r>
              <a:rPr lang="en-US" sz="6600" dirty="0">
                <a:solidFill>
                  <a:schemeClr val="bg1"/>
                </a:solidFill>
              </a:rPr>
              <a:t>Often doesn’t represent all the chaos and noise that is associated with a crisis</a:t>
            </a:r>
          </a:p>
          <a:p>
            <a:pPr>
              <a:defRPr/>
            </a:pPr>
            <a:endParaRPr lang="en-US" sz="7200" dirty="0">
              <a:solidFill>
                <a:schemeClr val="bg1"/>
              </a:solidFill>
            </a:endParaRPr>
          </a:p>
          <a:p>
            <a:pPr>
              <a:defRPr/>
            </a:pPr>
            <a:endParaRPr lang="en-US" sz="8000" dirty="0">
              <a:solidFill>
                <a:schemeClr val="bg1"/>
              </a:solidFill>
            </a:endParaRPr>
          </a:p>
        </p:txBody>
      </p:sp>
    </p:spTree>
    <p:extLst>
      <p:ext uri="{BB962C8B-B14F-4D97-AF65-F5344CB8AC3E}">
        <p14:creationId xmlns:p14="http://schemas.microsoft.com/office/powerpoint/2010/main" val="1583587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flipH="1">
            <a:off x="-3" y="1419726"/>
            <a:ext cx="192507" cy="1528009"/>
          </a:xfrm>
          <a:prstGeom prst="rect">
            <a:avLst/>
          </a:prstGeom>
          <a:solidFill>
            <a:srgbClr val="5073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C9398"/>
              </a:solidFill>
              <a:latin typeface="Bebas Neue Bold" panose="020B0606020202050201" pitchFamily="34" charset="-94"/>
            </a:endParaRPr>
          </a:p>
        </p:txBody>
      </p:sp>
      <p:sp>
        <p:nvSpPr>
          <p:cNvPr id="19" name="TextBox 18"/>
          <p:cNvSpPr txBox="1"/>
          <p:nvPr/>
        </p:nvSpPr>
        <p:spPr>
          <a:xfrm>
            <a:off x="714725" y="788252"/>
            <a:ext cx="16722400" cy="3046988"/>
          </a:xfrm>
          <a:prstGeom prst="rect">
            <a:avLst/>
          </a:prstGeom>
          <a:noFill/>
        </p:spPr>
        <p:txBody>
          <a:bodyPr wrap="square" rtlCol="0">
            <a:spAutoFit/>
          </a:bodyPr>
          <a:lstStyle/>
          <a:p>
            <a:r>
              <a:rPr lang="en-US" sz="9600" spc="100" dirty="0">
                <a:latin typeface="Bebas Neue Bold" panose="020B0606020202050201" pitchFamily="34" charset="-94"/>
                <a:ea typeface="Open Sans" panose="020B0606030504020204" pitchFamily="34" charset="0"/>
                <a:cs typeface="Open Sans" panose="020B0606030504020204" pitchFamily="34" charset="0"/>
              </a:rPr>
              <a:t>5 Steps to Creating and Delivering Effective tabletop Exercises   </a:t>
            </a:r>
          </a:p>
        </p:txBody>
      </p:sp>
      <p:pic>
        <p:nvPicPr>
          <p:cNvPr id="4" name="Picture 3"/>
          <p:cNvPicPr>
            <a:picLocks noChangeAspect="1"/>
          </p:cNvPicPr>
          <p:nvPr/>
        </p:nvPicPr>
        <p:blipFill>
          <a:blip r:embed="rId3"/>
          <a:stretch>
            <a:fillRect/>
          </a:stretch>
        </p:blipFill>
        <p:spPr>
          <a:xfrm>
            <a:off x="9290072" y="4998317"/>
            <a:ext cx="968335" cy="761969"/>
          </a:xfrm>
          <a:prstGeom prst="rect">
            <a:avLst/>
          </a:prstGeom>
        </p:spPr>
      </p:pic>
      <p:pic>
        <p:nvPicPr>
          <p:cNvPr id="5" name="Picture 4"/>
          <p:cNvPicPr>
            <a:picLocks noChangeAspect="1"/>
          </p:cNvPicPr>
          <p:nvPr/>
        </p:nvPicPr>
        <p:blipFill>
          <a:blip r:embed="rId4"/>
          <a:stretch>
            <a:fillRect/>
          </a:stretch>
        </p:blipFill>
        <p:spPr>
          <a:xfrm>
            <a:off x="14181973" y="4964469"/>
            <a:ext cx="988756" cy="918755"/>
          </a:xfrm>
          <a:prstGeom prst="rect">
            <a:avLst/>
          </a:prstGeom>
        </p:spPr>
      </p:pic>
      <p:pic>
        <p:nvPicPr>
          <p:cNvPr id="31" name="Picture 30"/>
          <p:cNvPicPr>
            <a:picLocks noChangeAspect="1"/>
          </p:cNvPicPr>
          <p:nvPr/>
        </p:nvPicPr>
        <p:blipFill>
          <a:blip r:embed="rId5"/>
          <a:stretch>
            <a:fillRect/>
          </a:stretch>
        </p:blipFill>
        <p:spPr>
          <a:xfrm>
            <a:off x="9459029" y="4935260"/>
            <a:ext cx="933750" cy="922500"/>
          </a:xfrm>
          <a:prstGeom prst="rect">
            <a:avLst/>
          </a:prstGeom>
        </p:spPr>
      </p:pic>
      <p:pic>
        <p:nvPicPr>
          <p:cNvPr id="33" name="Picture 32"/>
          <p:cNvPicPr>
            <a:picLocks noChangeAspect="1"/>
          </p:cNvPicPr>
          <p:nvPr/>
        </p:nvPicPr>
        <p:blipFill>
          <a:blip r:embed="rId6"/>
          <a:stretch>
            <a:fillRect/>
          </a:stretch>
        </p:blipFill>
        <p:spPr>
          <a:xfrm>
            <a:off x="4422037" y="4964469"/>
            <a:ext cx="1001250" cy="990000"/>
          </a:xfrm>
          <a:prstGeom prst="rect">
            <a:avLst/>
          </a:prstGeom>
        </p:spPr>
      </p:pic>
      <p:pic>
        <p:nvPicPr>
          <p:cNvPr id="34" name="Picture 33"/>
          <p:cNvPicPr>
            <a:picLocks noChangeAspect="1"/>
          </p:cNvPicPr>
          <p:nvPr/>
        </p:nvPicPr>
        <p:blipFill>
          <a:blip r:embed="rId7"/>
          <a:stretch>
            <a:fillRect/>
          </a:stretch>
        </p:blipFill>
        <p:spPr>
          <a:xfrm>
            <a:off x="19012771" y="4923221"/>
            <a:ext cx="1001250" cy="1001250"/>
          </a:xfrm>
          <a:prstGeom prst="rect">
            <a:avLst/>
          </a:prstGeom>
        </p:spPr>
      </p:pic>
      <p:graphicFrame>
        <p:nvGraphicFramePr>
          <p:cNvPr id="3" name="Diagram 2"/>
          <p:cNvGraphicFramePr/>
          <p:nvPr/>
        </p:nvGraphicFramePr>
        <p:xfrm>
          <a:off x="3236977" y="3119968"/>
          <a:ext cx="18928080" cy="921156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663256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flipH="1">
            <a:off x="-3" y="1419726"/>
            <a:ext cx="192507" cy="1528009"/>
          </a:xfrm>
          <a:prstGeom prst="rect">
            <a:avLst/>
          </a:prstGeom>
          <a:solidFill>
            <a:srgbClr val="5073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C9398"/>
              </a:solidFill>
              <a:latin typeface="Bebas Neue Bold" panose="020B0606020202050201" pitchFamily="34" charset="-94"/>
            </a:endParaRPr>
          </a:p>
        </p:txBody>
      </p:sp>
      <p:sp>
        <p:nvSpPr>
          <p:cNvPr id="19" name="TextBox 18"/>
          <p:cNvSpPr txBox="1"/>
          <p:nvPr/>
        </p:nvSpPr>
        <p:spPr>
          <a:xfrm>
            <a:off x="1033693" y="1545857"/>
            <a:ext cx="17175090" cy="1569660"/>
          </a:xfrm>
          <a:prstGeom prst="rect">
            <a:avLst/>
          </a:prstGeom>
          <a:noFill/>
        </p:spPr>
        <p:txBody>
          <a:bodyPr wrap="square" rtlCol="0">
            <a:spAutoFit/>
          </a:bodyPr>
          <a:lstStyle/>
          <a:p>
            <a:r>
              <a:rPr lang="en-US" sz="9600" spc="100" dirty="0">
                <a:latin typeface="Bebas Neue Bold" panose="020B0606020202050201" pitchFamily="34" charset="-94"/>
                <a:ea typeface="Open Sans" panose="020B0606030504020204" pitchFamily="34" charset="0"/>
                <a:cs typeface="Open Sans" panose="020B0606030504020204" pitchFamily="34" charset="0"/>
              </a:rPr>
              <a:t>Step 1 - The Initial Preparation </a:t>
            </a:r>
          </a:p>
        </p:txBody>
      </p:sp>
      <p:pic>
        <p:nvPicPr>
          <p:cNvPr id="4" name="Picture 3"/>
          <p:cNvPicPr>
            <a:picLocks noChangeAspect="1"/>
          </p:cNvPicPr>
          <p:nvPr/>
        </p:nvPicPr>
        <p:blipFill>
          <a:blip r:embed="rId3"/>
          <a:stretch>
            <a:fillRect/>
          </a:stretch>
        </p:blipFill>
        <p:spPr>
          <a:xfrm>
            <a:off x="9290072" y="4998317"/>
            <a:ext cx="968335" cy="761969"/>
          </a:xfrm>
          <a:prstGeom prst="rect">
            <a:avLst/>
          </a:prstGeom>
        </p:spPr>
      </p:pic>
      <p:pic>
        <p:nvPicPr>
          <p:cNvPr id="5" name="Picture 4"/>
          <p:cNvPicPr>
            <a:picLocks noChangeAspect="1"/>
          </p:cNvPicPr>
          <p:nvPr/>
        </p:nvPicPr>
        <p:blipFill>
          <a:blip r:embed="rId4"/>
          <a:stretch>
            <a:fillRect/>
          </a:stretch>
        </p:blipFill>
        <p:spPr>
          <a:xfrm>
            <a:off x="14181973" y="4964469"/>
            <a:ext cx="988756" cy="918755"/>
          </a:xfrm>
          <a:prstGeom prst="rect">
            <a:avLst/>
          </a:prstGeom>
        </p:spPr>
      </p:pic>
      <p:pic>
        <p:nvPicPr>
          <p:cNvPr id="31" name="Picture 30"/>
          <p:cNvPicPr>
            <a:picLocks noChangeAspect="1"/>
          </p:cNvPicPr>
          <p:nvPr/>
        </p:nvPicPr>
        <p:blipFill>
          <a:blip r:embed="rId5"/>
          <a:stretch>
            <a:fillRect/>
          </a:stretch>
        </p:blipFill>
        <p:spPr>
          <a:xfrm>
            <a:off x="9459029" y="4935260"/>
            <a:ext cx="933750" cy="922500"/>
          </a:xfrm>
          <a:prstGeom prst="rect">
            <a:avLst/>
          </a:prstGeom>
        </p:spPr>
      </p:pic>
      <p:pic>
        <p:nvPicPr>
          <p:cNvPr id="33" name="Picture 32"/>
          <p:cNvPicPr>
            <a:picLocks noChangeAspect="1"/>
          </p:cNvPicPr>
          <p:nvPr/>
        </p:nvPicPr>
        <p:blipFill>
          <a:blip r:embed="rId6"/>
          <a:stretch>
            <a:fillRect/>
          </a:stretch>
        </p:blipFill>
        <p:spPr>
          <a:xfrm>
            <a:off x="4422037" y="4964469"/>
            <a:ext cx="1001250" cy="990000"/>
          </a:xfrm>
          <a:prstGeom prst="rect">
            <a:avLst/>
          </a:prstGeom>
        </p:spPr>
      </p:pic>
      <p:pic>
        <p:nvPicPr>
          <p:cNvPr id="34" name="Picture 33"/>
          <p:cNvPicPr>
            <a:picLocks noChangeAspect="1"/>
          </p:cNvPicPr>
          <p:nvPr/>
        </p:nvPicPr>
        <p:blipFill>
          <a:blip r:embed="rId7"/>
          <a:stretch>
            <a:fillRect/>
          </a:stretch>
        </p:blipFill>
        <p:spPr>
          <a:xfrm>
            <a:off x="19012771" y="4923221"/>
            <a:ext cx="1001250" cy="1001250"/>
          </a:xfrm>
          <a:prstGeom prst="rect">
            <a:avLst/>
          </a:prstGeom>
        </p:spPr>
      </p:pic>
      <p:sp>
        <p:nvSpPr>
          <p:cNvPr id="2" name="TextBox 1"/>
          <p:cNvSpPr txBox="1"/>
          <p:nvPr/>
        </p:nvSpPr>
        <p:spPr>
          <a:xfrm>
            <a:off x="1072437" y="4083137"/>
            <a:ext cx="17706934" cy="8217634"/>
          </a:xfrm>
          <a:prstGeom prst="rect">
            <a:avLst/>
          </a:prstGeom>
          <a:noFill/>
        </p:spPr>
        <p:txBody>
          <a:bodyPr wrap="square" rtlCol="0">
            <a:spAutoFit/>
          </a:bodyPr>
          <a:lstStyle/>
          <a:p>
            <a:pPr marL="685800" indent="-685800">
              <a:buFont typeface="Arial" panose="020B0604020202020204" pitchFamily="34" charset="0"/>
              <a:buChar char="•"/>
            </a:pPr>
            <a:r>
              <a:rPr lang="en-US" altLang="en-US" sz="6000" dirty="0"/>
              <a:t>Set Clear Objectives (what are you evaluating? Ensure objectives are achievable)</a:t>
            </a:r>
          </a:p>
          <a:p>
            <a:endParaRPr lang="en-US" altLang="en-US" sz="6000" dirty="0"/>
          </a:p>
          <a:p>
            <a:pPr marL="685800" indent="-685800">
              <a:buFont typeface="Arial" panose="020B0604020202020204" pitchFamily="34" charset="0"/>
              <a:buChar char="•"/>
            </a:pPr>
            <a:r>
              <a:rPr lang="en-US" altLang="en-US" sz="6000" dirty="0"/>
              <a:t>Select the Type of Exercise (Tabletop or other) </a:t>
            </a:r>
          </a:p>
          <a:p>
            <a:endParaRPr lang="en-US" altLang="en-US" sz="6000" dirty="0"/>
          </a:p>
          <a:p>
            <a:pPr marL="685800" indent="-685800">
              <a:buFont typeface="Arial" panose="020B0604020202020204" pitchFamily="34" charset="0"/>
              <a:buChar char="•"/>
            </a:pPr>
            <a:r>
              <a:rPr lang="en-US" altLang="en-US" sz="6000" dirty="0"/>
              <a:t>Identify Exercise Participants (Players, Actors </a:t>
            </a:r>
            <a:r>
              <a:rPr lang="en-US" altLang="en-US" sz="6000" dirty="0" err="1"/>
              <a:t>etc</a:t>
            </a:r>
            <a:r>
              <a:rPr lang="en-US" altLang="en-US" sz="6000" dirty="0"/>
              <a:t>…)</a:t>
            </a:r>
          </a:p>
          <a:p>
            <a:endParaRPr lang="en-US" altLang="en-US" sz="6000" dirty="0"/>
          </a:p>
          <a:p>
            <a:pPr marL="685800" indent="-685800">
              <a:buFont typeface="Arial" panose="020B0604020202020204" pitchFamily="34" charset="0"/>
              <a:buChar char="•"/>
            </a:pPr>
            <a:r>
              <a:rPr lang="en-US" altLang="en-US" sz="6000" dirty="0"/>
              <a:t>Identify the Control Team (includes evaluator(s)) </a:t>
            </a:r>
          </a:p>
          <a:p>
            <a:endParaRPr lang="en-US" sz="4800" dirty="0"/>
          </a:p>
        </p:txBody>
      </p:sp>
    </p:spTree>
    <p:extLst>
      <p:ext uri="{BB962C8B-B14F-4D97-AF65-F5344CB8AC3E}">
        <p14:creationId xmlns:p14="http://schemas.microsoft.com/office/powerpoint/2010/main" val="2299388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flipH="1">
            <a:off x="-3" y="1419726"/>
            <a:ext cx="192507" cy="1528009"/>
          </a:xfrm>
          <a:prstGeom prst="rect">
            <a:avLst/>
          </a:prstGeom>
          <a:solidFill>
            <a:srgbClr val="5073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C9398"/>
              </a:solidFill>
              <a:latin typeface="Bebas Neue Bold" panose="020B0606020202050201" pitchFamily="34" charset="-94"/>
            </a:endParaRPr>
          </a:p>
        </p:txBody>
      </p:sp>
      <p:sp>
        <p:nvSpPr>
          <p:cNvPr id="19" name="TextBox 18"/>
          <p:cNvSpPr txBox="1"/>
          <p:nvPr/>
        </p:nvSpPr>
        <p:spPr>
          <a:xfrm>
            <a:off x="861635" y="1480622"/>
            <a:ext cx="22501563" cy="1323439"/>
          </a:xfrm>
          <a:prstGeom prst="rect">
            <a:avLst/>
          </a:prstGeom>
          <a:noFill/>
        </p:spPr>
        <p:txBody>
          <a:bodyPr wrap="square" rtlCol="0">
            <a:spAutoFit/>
          </a:bodyPr>
          <a:lstStyle/>
          <a:p>
            <a:r>
              <a:rPr lang="en-US" sz="8000" spc="100" dirty="0">
                <a:latin typeface="Bebas Neue Bold" panose="020B0606020202050201" pitchFamily="34" charset="-94"/>
                <a:ea typeface="Open Sans" panose="020B0606030504020204" pitchFamily="34" charset="0"/>
                <a:cs typeface="Open Sans" panose="020B0606030504020204" pitchFamily="34" charset="0"/>
              </a:rPr>
              <a:t>Step 2 – Exercise Design and Scenario Development </a:t>
            </a:r>
          </a:p>
        </p:txBody>
      </p:sp>
      <p:pic>
        <p:nvPicPr>
          <p:cNvPr id="4" name="Picture 3"/>
          <p:cNvPicPr>
            <a:picLocks noChangeAspect="1"/>
          </p:cNvPicPr>
          <p:nvPr/>
        </p:nvPicPr>
        <p:blipFill>
          <a:blip r:embed="rId3"/>
          <a:stretch>
            <a:fillRect/>
          </a:stretch>
        </p:blipFill>
        <p:spPr>
          <a:xfrm>
            <a:off x="9290072" y="4998317"/>
            <a:ext cx="968335" cy="761969"/>
          </a:xfrm>
          <a:prstGeom prst="rect">
            <a:avLst/>
          </a:prstGeom>
        </p:spPr>
      </p:pic>
      <p:pic>
        <p:nvPicPr>
          <p:cNvPr id="5" name="Picture 4"/>
          <p:cNvPicPr>
            <a:picLocks noChangeAspect="1"/>
          </p:cNvPicPr>
          <p:nvPr/>
        </p:nvPicPr>
        <p:blipFill>
          <a:blip r:embed="rId4"/>
          <a:stretch>
            <a:fillRect/>
          </a:stretch>
        </p:blipFill>
        <p:spPr>
          <a:xfrm>
            <a:off x="14181973" y="4964469"/>
            <a:ext cx="988756" cy="918755"/>
          </a:xfrm>
          <a:prstGeom prst="rect">
            <a:avLst/>
          </a:prstGeom>
        </p:spPr>
      </p:pic>
      <p:pic>
        <p:nvPicPr>
          <p:cNvPr id="31" name="Picture 30"/>
          <p:cNvPicPr>
            <a:picLocks noChangeAspect="1"/>
          </p:cNvPicPr>
          <p:nvPr/>
        </p:nvPicPr>
        <p:blipFill>
          <a:blip r:embed="rId5"/>
          <a:stretch>
            <a:fillRect/>
          </a:stretch>
        </p:blipFill>
        <p:spPr>
          <a:xfrm>
            <a:off x="9459029" y="4935260"/>
            <a:ext cx="933750" cy="922500"/>
          </a:xfrm>
          <a:prstGeom prst="rect">
            <a:avLst/>
          </a:prstGeom>
        </p:spPr>
      </p:pic>
      <p:pic>
        <p:nvPicPr>
          <p:cNvPr id="33" name="Picture 32"/>
          <p:cNvPicPr>
            <a:picLocks noChangeAspect="1"/>
          </p:cNvPicPr>
          <p:nvPr/>
        </p:nvPicPr>
        <p:blipFill>
          <a:blip r:embed="rId6"/>
          <a:stretch>
            <a:fillRect/>
          </a:stretch>
        </p:blipFill>
        <p:spPr>
          <a:xfrm>
            <a:off x="4422037" y="4964469"/>
            <a:ext cx="1001250" cy="990000"/>
          </a:xfrm>
          <a:prstGeom prst="rect">
            <a:avLst/>
          </a:prstGeom>
        </p:spPr>
      </p:pic>
      <p:pic>
        <p:nvPicPr>
          <p:cNvPr id="34" name="Picture 33"/>
          <p:cNvPicPr>
            <a:picLocks noChangeAspect="1"/>
          </p:cNvPicPr>
          <p:nvPr/>
        </p:nvPicPr>
        <p:blipFill>
          <a:blip r:embed="rId7"/>
          <a:stretch>
            <a:fillRect/>
          </a:stretch>
        </p:blipFill>
        <p:spPr>
          <a:xfrm>
            <a:off x="19012771" y="4923221"/>
            <a:ext cx="1001250" cy="1001250"/>
          </a:xfrm>
          <a:prstGeom prst="rect">
            <a:avLst/>
          </a:prstGeom>
        </p:spPr>
      </p:pic>
      <p:sp>
        <p:nvSpPr>
          <p:cNvPr id="2" name="TextBox 1"/>
          <p:cNvSpPr txBox="1"/>
          <p:nvPr/>
        </p:nvSpPr>
        <p:spPr>
          <a:xfrm>
            <a:off x="861635" y="3823759"/>
            <a:ext cx="17706934" cy="8402300"/>
          </a:xfrm>
          <a:prstGeom prst="rect">
            <a:avLst/>
          </a:prstGeom>
          <a:noFill/>
        </p:spPr>
        <p:txBody>
          <a:bodyPr wrap="square" rtlCol="0">
            <a:spAutoFit/>
          </a:bodyPr>
          <a:lstStyle/>
          <a:p>
            <a:pPr marL="685800" indent="-685800">
              <a:buFont typeface="Arial" panose="020B0604020202020204" pitchFamily="34" charset="0"/>
              <a:buChar char="•"/>
            </a:pPr>
            <a:r>
              <a:rPr lang="en-US" altLang="en-US" sz="6000" dirty="0"/>
              <a:t>Draft the Scenario (a script that is the storyline) </a:t>
            </a:r>
          </a:p>
          <a:p>
            <a:endParaRPr lang="en-US" altLang="en-US" sz="6000" dirty="0"/>
          </a:p>
          <a:p>
            <a:pPr marL="685800" indent="-685800">
              <a:buFont typeface="Arial" panose="020B0604020202020204" pitchFamily="34" charset="0"/>
              <a:buChar char="•"/>
            </a:pPr>
            <a:r>
              <a:rPr lang="en-US" altLang="en-US" sz="6000" dirty="0"/>
              <a:t>Break out the Storyline in the MSEL (Master Sequence of Events List) </a:t>
            </a:r>
          </a:p>
          <a:p>
            <a:endParaRPr lang="en-US" altLang="en-US" sz="6000" dirty="0"/>
          </a:p>
          <a:p>
            <a:pPr marL="685800" indent="-685800">
              <a:buFont typeface="Arial" panose="020B0604020202020204" pitchFamily="34" charset="0"/>
              <a:buChar char="•"/>
            </a:pPr>
            <a:r>
              <a:rPr lang="en-US" altLang="en-US" sz="6000" dirty="0"/>
              <a:t>Injects (the event) and Delivery (actual) Time</a:t>
            </a:r>
          </a:p>
          <a:p>
            <a:endParaRPr lang="en-US" altLang="en-US" sz="6000" dirty="0"/>
          </a:p>
          <a:p>
            <a:pPr marL="685800" indent="-685800">
              <a:buFont typeface="Arial" panose="020B0604020202020204" pitchFamily="34" charset="0"/>
              <a:buChar char="•"/>
            </a:pPr>
            <a:r>
              <a:rPr lang="en-US" altLang="en-US" sz="6000" dirty="0"/>
              <a:t>Recipient(s) (groups or individuals) </a:t>
            </a:r>
          </a:p>
          <a:p>
            <a:endParaRPr lang="en-US" sz="6000" dirty="0"/>
          </a:p>
        </p:txBody>
      </p:sp>
      <p:grpSp>
        <p:nvGrpSpPr>
          <p:cNvPr id="13" name="Group 7"/>
          <p:cNvGrpSpPr>
            <a:grpSpLocks/>
          </p:cNvGrpSpPr>
          <p:nvPr/>
        </p:nvGrpSpPr>
        <p:grpSpPr bwMode="auto">
          <a:xfrm>
            <a:off x="16806672" y="7141865"/>
            <a:ext cx="11064240" cy="5680646"/>
            <a:chOff x="0" y="0"/>
            <a:chExt cx="10352" cy="5543"/>
          </a:xfrm>
        </p:grpSpPr>
        <p:sp>
          <p:nvSpPr>
            <p:cNvPr id="16" name="AutoShape 1"/>
            <p:cNvSpPr>
              <a:spLocks/>
            </p:cNvSpPr>
            <p:nvPr/>
          </p:nvSpPr>
          <p:spPr bwMode="auto">
            <a:xfrm>
              <a:off x="1309" y="0"/>
              <a:ext cx="7737" cy="532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600" h="21600">
                  <a:moveTo>
                    <a:pt x="21600" y="20535"/>
                  </a:moveTo>
                  <a:cubicBezTo>
                    <a:pt x="21600" y="21123"/>
                    <a:pt x="21271" y="21600"/>
                    <a:pt x="20866" y="21600"/>
                  </a:cubicBezTo>
                  <a:lnTo>
                    <a:pt x="734" y="21600"/>
                  </a:lnTo>
                  <a:cubicBezTo>
                    <a:pt x="329" y="21600"/>
                    <a:pt x="0" y="21123"/>
                    <a:pt x="0" y="20535"/>
                  </a:cubicBezTo>
                  <a:lnTo>
                    <a:pt x="0" y="1066"/>
                  </a:lnTo>
                  <a:cubicBezTo>
                    <a:pt x="0" y="477"/>
                    <a:pt x="329" y="0"/>
                    <a:pt x="734" y="0"/>
                  </a:cubicBezTo>
                  <a:lnTo>
                    <a:pt x="20866" y="0"/>
                  </a:lnTo>
                  <a:cubicBezTo>
                    <a:pt x="21271" y="0"/>
                    <a:pt x="21600" y="477"/>
                    <a:pt x="21600" y="1066"/>
                  </a:cubicBezTo>
                  <a:cubicBezTo>
                    <a:pt x="21600" y="1066"/>
                    <a:pt x="21600" y="20535"/>
                    <a:pt x="21600" y="20535"/>
                  </a:cubicBezTo>
                  <a:close/>
                  <a:moveTo>
                    <a:pt x="21600" y="20535"/>
                  </a:moveTo>
                </a:path>
              </a:pathLst>
            </a:custGeom>
            <a:solidFill>
              <a:srgbClr val="41474B"/>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17" name="AutoShape 2"/>
            <p:cNvSpPr>
              <a:spLocks/>
            </p:cNvSpPr>
            <p:nvPr/>
          </p:nvSpPr>
          <p:spPr bwMode="auto">
            <a:xfrm>
              <a:off x="1628" y="614"/>
              <a:ext cx="7107" cy="357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21600" y="21600"/>
                  </a:moveTo>
                  <a:lnTo>
                    <a:pt x="0" y="21600"/>
                  </a:lnTo>
                  <a:lnTo>
                    <a:pt x="0" y="0"/>
                  </a:lnTo>
                  <a:lnTo>
                    <a:pt x="21600" y="0"/>
                  </a:lnTo>
                  <a:cubicBezTo>
                    <a:pt x="21600" y="0"/>
                    <a:pt x="21600" y="21600"/>
                    <a:pt x="21600" y="21600"/>
                  </a:cubicBezTo>
                  <a:close/>
                  <a:moveTo>
                    <a:pt x="21600" y="21600"/>
                  </a:moveTo>
                </a:path>
              </a:pathLst>
            </a:custGeom>
            <a:solidFill>
              <a:srgbClr val="FFFFFF"/>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18" name="AutoShape 3"/>
            <p:cNvSpPr>
              <a:spLocks/>
            </p:cNvSpPr>
            <p:nvPr/>
          </p:nvSpPr>
          <p:spPr bwMode="auto">
            <a:xfrm>
              <a:off x="0" y="5109"/>
              <a:ext cx="10352" cy="286"/>
            </a:xfrm>
            <a:custGeom>
              <a:avLst/>
              <a:gdLst>
                <a:gd name="T0" fmla="*/ 7 w 21599"/>
                <a:gd name="T1" fmla="*/ 0 h 21600"/>
                <a:gd name="T2" fmla="*/ 7 w 21599"/>
                <a:gd name="T3" fmla="*/ 0 h 21600"/>
                <a:gd name="T4" fmla="*/ 0 w 21599"/>
                <a:gd name="T5" fmla="*/ 0 h 21600"/>
                <a:gd name="T6" fmla="*/ 0 w 21599"/>
                <a:gd name="T7" fmla="*/ 0 h 21600"/>
                <a:gd name="T8" fmla="*/ 0 w 21599"/>
                <a:gd name="T9" fmla="*/ 0 h 21600"/>
                <a:gd name="T10" fmla="*/ 0 w 21599"/>
                <a:gd name="T11" fmla="*/ 0 h 21600"/>
                <a:gd name="T12" fmla="*/ 7 w 21599"/>
                <a:gd name="T13" fmla="*/ 0 h 21600"/>
                <a:gd name="T14" fmla="*/ 7 w 21599"/>
                <a:gd name="T15" fmla="*/ 0 h 21600"/>
                <a:gd name="T16" fmla="*/ 7 w 21599"/>
                <a:gd name="T17" fmla="*/ 0 h 21600"/>
                <a:gd name="T18" fmla="*/ 7 w 21599"/>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599" h="21600">
                  <a:moveTo>
                    <a:pt x="21599" y="19374"/>
                  </a:moveTo>
                  <a:cubicBezTo>
                    <a:pt x="21599" y="20598"/>
                    <a:pt x="21571" y="21600"/>
                    <a:pt x="21538" y="21600"/>
                  </a:cubicBezTo>
                  <a:lnTo>
                    <a:pt x="80" y="21600"/>
                  </a:lnTo>
                  <a:cubicBezTo>
                    <a:pt x="46" y="21600"/>
                    <a:pt x="17" y="20598"/>
                    <a:pt x="16" y="19376"/>
                  </a:cubicBezTo>
                  <a:lnTo>
                    <a:pt x="0" y="2226"/>
                  </a:lnTo>
                  <a:cubicBezTo>
                    <a:pt x="-1" y="1002"/>
                    <a:pt x="26" y="0"/>
                    <a:pt x="59" y="0"/>
                  </a:cubicBezTo>
                  <a:lnTo>
                    <a:pt x="21538" y="0"/>
                  </a:lnTo>
                  <a:cubicBezTo>
                    <a:pt x="21571" y="0"/>
                    <a:pt x="21599" y="1002"/>
                    <a:pt x="21599" y="2228"/>
                  </a:cubicBezTo>
                  <a:cubicBezTo>
                    <a:pt x="21599" y="2228"/>
                    <a:pt x="21599" y="19374"/>
                    <a:pt x="21599" y="19374"/>
                  </a:cubicBezTo>
                  <a:close/>
                  <a:moveTo>
                    <a:pt x="21599" y="19374"/>
                  </a:moveTo>
                </a:path>
              </a:pathLst>
            </a:custGeom>
            <a:solidFill>
              <a:srgbClr val="BFBFBF"/>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1" name="AutoShape 4"/>
            <p:cNvSpPr>
              <a:spLocks/>
            </p:cNvSpPr>
            <p:nvPr/>
          </p:nvSpPr>
          <p:spPr bwMode="auto">
            <a:xfrm>
              <a:off x="11" y="5383"/>
              <a:ext cx="10335" cy="160"/>
            </a:xfrm>
            <a:custGeom>
              <a:avLst/>
              <a:gdLst>
                <a:gd name="T0" fmla="*/ 6 w 21600"/>
                <a:gd name="T1" fmla="*/ 0 h 21600"/>
                <a:gd name="T2" fmla="*/ 0 w 21600"/>
                <a:gd name="T3" fmla="*/ 0 h 21600"/>
                <a:gd name="T4" fmla="*/ 0 w 21600"/>
                <a:gd name="T5" fmla="*/ 0 h 21600"/>
                <a:gd name="T6" fmla="*/ 0 w 21600"/>
                <a:gd name="T7" fmla="*/ 0 h 21600"/>
                <a:gd name="T8" fmla="*/ 0 w 21600"/>
                <a:gd name="T9" fmla="*/ 0 h 21600"/>
                <a:gd name="T10" fmla="*/ 3 w 21600"/>
                <a:gd name="T11" fmla="*/ 0 h 21600"/>
                <a:gd name="T12" fmla="*/ 4 w 21600"/>
                <a:gd name="T13" fmla="*/ 0 h 21600"/>
                <a:gd name="T14" fmla="*/ 6 w 21600"/>
                <a:gd name="T15" fmla="*/ 0 h 21600"/>
                <a:gd name="T16" fmla="*/ 6 w 21600"/>
                <a:gd name="T17" fmla="*/ 0 h 21600"/>
                <a:gd name="T18" fmla="*/ 6 w 21600"/>
                <a:gd name="T19" fmla="*/ 0 h 21600"/>
                <a:gd name="T20" fmla="*/ 6 w 21600"/>
                <a:gd name="T21" fmla="*/ 0 h 21600"/>
                <a:gd name="T22" fmla="*/ 6 w 21600"/>
                <a:gd name="T23" fmla="*/ 0 h 216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600" h="21600">
                  <a:moveTo>
                    <a:pt x="21542" y="1137"/>
                  </a:moveTo>
                  <a:lnTo>
                    <a:pt x="48" y="1137"/>
                  </a:lnTo>
                  <a:cubicBezTo>
                    <a:pt x="34" y="1137"/>
                    <a:pt x="21" y="824"/>
                    <a:pt x="11" y="330"/>
                  </a:cubicBezTo>
                  <a:lnTo>
                    <a:pt x="0" y="1140"/>
                  </a:lnTo>
                  <a:cubicBezTo>
                    <a:pt x="0" y="1140"/>
                    <a:pt x="305" y="21600"/>
                    <a:pt x="950" y="21600"/>
                  </a:cubicBezTo>
                  <a:cubicBezTo>
                    <a:pt x="1534" y="21600"/>
                    <a:pt x="10100" y="21600"/>
                    <a:pt x="11704" y="21600"/>
                  </a:cubicBezTo>
                  <a:cubicBezTo>
                    <a:pt x="11870" y="21600"/>
                    <a:pt x="11962" y="21600"/>
                    <a:pt x="11962" y="21600"/>
                  </a:cubicBezTo>
                  <a:cubicBezTo>
                    <a:pt x="13367" y="21600"/>
                    <a:pt x="20074" y="21600"/>
                    <a:pt x="20650" y="21600"/>
                  </a:cubicBezTo>
                  <a:cubicBezTo>
                    <a:pt x="21295" y="21600"/>
                    <a:pt x="21600" y="1140"/>
                    <a:pt x="21600" y="1140"/>
                  </a:cubicBezTo>
                  <a:lnTo>
                    <a:pt x="21585" y="0"/>
                  </a:lnTo>
                  <a:cubicBezTo>
                    <a:pt x="21574" y="700"/>
                    <a:pt x="21558" y="1137"/>
                    <a:pt x="21542" y="1137"/>
                  </a:cubicBezTo>
                  <a:close/>
                  <a:moveTo>
                    <a:pt x="21542" y="1137"/>
                  </a:moveTo>
                </a:path>
              </a:pathLst>
            </a:custGeom>
            <a:solidFill>
              <a:srgbClr val="A8A8A8"/>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2" name="AutoShape 5"/>
            <p:cNvSpPr>
              <a:spLocks/>
            </p:cNvSpPr>
            <p:nvPr/>
          </p:nvSpPr>
          <p:spPr bwMode="auto">
            <a:xfrm>
              <a:off x="4463" y="5109"/>
              <a:ext cx="1437" cy="8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0" y="0"/>
                  </a:moveTo>
                  <a:cubicBezTo>
                    <a:pt x="471" y="12947"/>
                    <a:pt x="1311" y="21600"/>
                    <a:pt x="2271" y="21600"/>
                  </a:cubicBezTo>
                  <a:lnTo>
                    <a:pt x="19329" y="21600"/>
                  </a:lnTo>
                  <a:cubicBezTo>
                    <a:pt x="20289" y="21600"/>
                    <a:pt x="21129" y="12947"/>
                    <a:pt x="21600" y="0"/>
                  </a:cubicBezTo>
                  <a:cubicBezTo>
                    <a:pt x="21600" y="0"/>
                    <a:pt x="0" y="0"/>
                    <a:pt x="0" y="0"/>
                  </a:cubicBezTo>
                  <a:close/>
                  <a:moveTo>
                    <a:pt x="0" y="0"/>
                  </a:moveTo>
                </a:path>
              </a:pathLst>
            </a:custGeom>
            <a:solidFill>
              <a:srgbClr val="D7D7D7"/>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3" name="Line 6"/>
            <p:cNvSpPr>
              <a:spLocks noChangeShapeType="1"/>
            </p:cNvSpPr>
            <p:nvPr/>
          </p:nvSpPr>
          <p:spPr bwMode="auto">
            <a:xfrm rot="10800000">
              <a:off x="12" y="5386"/>
              <a:ext cx="10328" cy="0"/>
            </a:xfrm>
            <a:prstGeom prst="line">
              <a:avLst/>
            </a:prstGeom>
            <a:noFill/>
            <a:ln w="7108">
              <a:solidFill>
                <a:srgbClr val="BCBDBF"/>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grpSp>
      <p:pic>
        <p:nvPicPr>
          <p:cNvPr id="24" name="Picture 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8533280" y="7771112"/>
            <a:ext cx="7595977" cy="3902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2650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flipH="1">
            <a:off x="-3" y="1419726"/>
            <a:ext cx="192507" cy="1528009"/>
          </a:xfrm>
          <a:prstGeom prst="rect">
            <a:avLst/>
          </a:prstGeom>
          <a:solidFill>
            <a:srgbClr val="5073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C9398"/>
              </a:solidFill>
              <a:latin typeface="Bebas Neue Bold" panose="020B0606020202050201" pitchFamily="34" charset="-94"/>
            </a:endParaRPr>
          </a:p>
        </p:txBody>
      </p:sp>
      <p:sp>
        <p:nvSpPr>
          <p:cNvPr id="19" name="TextBox 18"/>
          <p:cNvSpPr txBox="1"/>
          <p:nvPr/>
        </p:nvSpPr>
        <p:spPr>
          <a:xfrm>
            <a:off x="1198514" y="1516929"/>
            <a:ext cx="20604671" cy="1569660"/>
          </a:xfrm>
          <a:prstGeom prst="rect">
            <a:avLst/>
          </a:prstGeom>
          <a:noFill/>
        </p:spPr>
        <p:txBody>
          <a:bodyPr wrap="square" rtlCol="0">
            <a:spAutoFit/>
          </a:bodyPr>
          <a:lstStyle/>
          <a:p>
            <a:r>
              <a:rPr lang="en-US" sz="9600" spc="100" dirty="0">
                <a:latin typeface="Bebas Neue Bold" panose="020B0606020202050201" pitchFamily="34" charset="-94"/>
                <a:ea typeface="Open Sans" panose="020B0606030504020204" pitchFamily="34" charset="0"/>
                <a:cs typeface="Open Sans" panose="020B0606030504020204" pitchFamily="34" charset="0"/>
              </a:rPr>
              <a:t>Step 3 – Final Exercise Preparation </a:t>
            </a:r>
          </a:p>
        </p:txBody>
      </p:sp>
      <p:pic>
        <p:nvPicPr>
          <p:cNvPr id="4" name="Picture 3"/>
          <p:cNvPicPr>
            <a:picLocks noChangeAspect="1"/>
          </p:cNvPicPr>
          <p:nvPr/>
        </p:nvPicPr>
        <p:blipFill>
          <a:blip r:embed="rId3"/>
          <a:stretch>
            <a:fillRect/>
          </a:stretch>
        </p:blipFill>
        <p:spPr>
          <a:xfrm>
            <a:off x="9290072" y="4998317"/>
            <a:ext cx="968335" cy="761969"/>
          </a:xfrm>
          <a:prstGeom prst="rect">
            <a:avLst/>
          </a:prstGeom>
        </p:spPr>
      </p:pic>
      <p:pic>
        <p:nvPicPr>
          <p:cNvPr id="5" name="Picture 4"/>
          <p:cNvPicPr>
            <a:picLocks noChangeAspect="1"/>
          </p:cNvPicPr>
          <p:nvPr/>
        </p:nvPicPr>
        <p:blipFill>
          <a:blip r:embed="rId4"/>
          <a:stretch>
            <a:fillRect/>
          </a:stretch>
        </p:blipFill>
        <p:spPr>
          <a:xfrm>
            <a:off x="14181973" y="4964469"/>
            <a:ext cx="988756" cy="918755"/>
          </a:xfrm>
          <a:prstGeom prst="rect">
            <a:avLst/>
          </a:prstGeom>
        </p:spPr>
      </p:pic>
      <p:pic>
        <p:nvPicPr>
          <p:cNvPr id="31" name="Picture 30"/>
          <p:cNvPicPr>
            <a:picLocks noChangeAspect="1"/>
          </p:cNvPicPr>
          <p:nvPr/>
        </p:nvPicPr>
        <p:blipFill>
          <a:blip r:embed="rId5"/>
          <a:stretch>
            <a:fillRect/>
          </a:stretch>
        </p:blipFill>
        <p:spPr>
          <a:xfrm>
            <a:off x="9459029" y="4935260"/>
            <a:ext cx="933750" cy="922500"/>
          </a:xfrm>
          <a:prstGeom prst="rect">
            <a:avLst/>
          </a:prstGeom>
        </p:spPr>
      </p:pic>
      <p:pic>
        <p:nvPicPr>
          <p:cNvPr id="33" name="Picture 32"/>
          <p:cNvPicPr>
            <a:picLocks noChangeAspect="1"/>
          </p:cNvPicPr>
          <p:nvPr/>
        </p:nvPicPr>
        <p:blipFill>
          <a:blip r:embed="rId6"/>
          <a:stretch>
            <a:fillRect/>
          </a:stretch>
        </p:blipFill>
        <p:spPr>
          <a:xfrm>
            <a:off x="4422037" y="4964469"/>
            <a:ext cx="1001250" cy="990000"/>
          </a:xfrm>
          <a:prstGeom prst="rect">
            <a:avLst/>
          </a:prstGeom>
        </p:spPr>
      </p:pic>
      <p:pic>
        <p:nvPicPr>
          <p:cNvPr id="34" name="Picture 33"/>
          <p:cNvPicPr>
            <a:picLocks noChangeAspect="1"/>
          </p:cNvPicPr>
          <p:nvPr/>
        </p:nvPicPr>
        <p:blipFill>
          <a:blip r:embed="rId7"/>
          <a:stretch>
            <a:fillRect/>
          </a:stretch>
        </p:blipFill>
        <p:spPr>
          <a:xfrm>
            <a:off x="19012771" y="4923221"/>
            <a:ext cx="1001250" cy="1001250"/>
          </a:xfrm>
          <a:prstGeom prst="rect">
            <a:avLst/>
          </a:prstGeom>
        </p:spPr>
      </p:pic>
      <p:sp>
        <p:nvSpPr>
          <p:cNvPr id="2" name="TextBox 1"/>
          <p:cNvSpPr txBox="1"/>
          <p:nvPr/>
        </p:nvSpPr>
        <p:spPr>
          <a:xfrm>
            <a:off x="1329007" y="4005878"/>
            <a:ext cx="17706934" cy="7571303"/>
          </a:xfrm>
          <a:prstGeom prst="rect">
            <a:avLst/>
          </a:prstGeom>
          <a:noFill/>
        </p:spPr>
        <p:txBody>
          <a:bodyPr wrap="square" rtlCol="0">
            <a:spAutoFit/>
          </a:bodyPr>
          <a:lstStyle/>
          <a:p>
            <a:pPr marL="857250" indent="-857250">
              <a:buFont typeface="Arial" panose="020B0604020202020204" pitchFamily="34" charset="0"/>
              <a:buChar char="•"/>
              <a:defRPr/>
            </a:pPr>
            <a:r>
              <a:rPr lang="en-US" sz="5400" dirty="0"/>
              <a:t>Ensure Training Location(s) are Fully Equipped and Working</a:t>
            </a:r>
          </a:p>
          <a:p>
            <a:pPr>
              <a:defRPr/>
            </a:pPr>
            <a:endParaRPr lang="en-US" sz="5400" dirty="0"/>
          </a:p>
          <a:p>
            <a:pPr marL="857250" indent="-857250">
              <a:buFont typeface="Arial" panose="020B0604020202020204" pitchFamily="34" charset="0"/>
              <a:buChar char="•"/>
              <a:defRPr/>
            </a:pPr>
            <a:r>
              <a:rPr lang="en-US" sz="5400" dirty="0"/>
              <a:t>Finalize the Pre-Read Video / Players Handbook and Distribute</a:t>
            </a:r>
          </a:p>
          <a:p>
            <a:pPr>
              <a:defRPr/>
            </a:pPr>
            <a:endParaRPr lang="en-US" sz="5400" dirty="0"/>
          </a:p>
          <a:p>
            <a:pPr marL="857250" indent="-857250">
              <a:buFont typeface="Arial" panose="020B0604020202020204" pitchFamily="34" charset="0"/>
              <a:buChar char="•"/>
              <a:defRPr/>
            </a:pPr>
            <a:r>
              <a:rPr lang="en-US" sz="5400" dirty="0"/>
              <a:t>Confirm all players know where to be and when</a:t>
            </a:r>
          </a:p>
          <a:p>
            <a:pPr>
              <a:defRPr/>
            </a:pPr>
            <a:r>
              <a:rPr lang="en-US" sz="5400" dirty="0"/>
              <a:t> </a:t>
            </a:r>
          </a:p>
          <a:p>
            <a:pPr marL="857250" indent="-857250">
              <a:buFont typeface="Arial" panose="020B0604020202020204" pitchFamily="34" charset="0"/>
              <a:buChar char="•"/>
              <a:defRPr/>
            </a:pPr>
            <a:r>
              <a:rPr lang="en-US" sz="5400" dirty="0"/>
              <a:t>This is also in the player handbook which </a:t>
            </a:r>
          </a:p>
          <a:p>
            <a:pPr>
              <a:defRPr/>
            </a:pPr>
            <a:r>
              <a:rPr lang="en-US" sz="5400" dirty="0"/>
              <a:t>     sometimes isn’t reviewed by every participant  </a:t>
            </a:r>
          </a:p>
        </p:txBody>
      </p:sp>
      <p:grpSp>
        <p:nvGrpSpPr>
          <p:cNvPr id="13" name="Group 7"/>
          <p:cNvGrpSpPr>
            <a:grpSpLocks/>
          </p:cNvGrpSpPr>
          <p:nvPr/>
        </p:nvGrpSpPr>
        <p:grpSpPr bwMode="auto">
          <a:xfrm>
            <a:off x="17983618" y="7999817"/>
            <a:ext cx="10189464" cy="4839653"/>
            <a:chOff x="0" y="0"/>
            <a:chExt cx="10352" cy="5543"/>
          </a:xfrm>
        </p:grpSpPr>
        <p:sp>
          <p:nvSpPr>
            <p:cNvPr id="16" name="AutoShape 1"/>
            <p:cNvSpPr>
              <a:spLocks/>
            </p:cNvSpPr>
            <p:nvPr/>
          </p:nvSpPr>
          <p:spPr bwMode="auto">
            <a:xfrm>
              <a:off x="1309" y="0"/>
              <a:ext cx="7737" cy="532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600" h="21600">
                  <a:moveTo>
                    <a:pt x="21600" y="20535"/>
                  </a:moveTo>
                  <a:cubicBezTo>
                    <a:pt x="21600" y="21123"/>
                    <a:pt x="21271" y="21600"/>
                    <a:pt x="20866" y="21600"/>
                  </a:cubicBezTo>
                  <a:lnTo>
                    <a:pt x="734" y="21600"/>
                  </a:lnTo>
                  <a:cubicBezTo>
                    <a:pt x="329" y="21600"/>
                    <a:pt x="0" y="21123"/>
                    <a:pt x="0" y="20535"/>
                  </a:cubicBezTo>
                  <a:lnTo>
                    <a:pt x="0" y="1066"/>
                  </a:lnTo>
                  <a:cubicBezTo>
                    <a:pt x="0" y="477"/>
                    <a:pt x="329" y="0"/>
                    <a:pt x="734" y="0"/>
                  </a:cubicBezTo>
                  <a:lnTo>
                    <a:pt x="20866" y="0"/>
                  </a:lnTo>
                  <a:cubicBezTo>
                    <a:pt x="21271" y="0"/>
                    <a:pt x="21600" y="477"/>
                    <a:pt x="21600" y="1066"/>
                  </a:cubicBezTo>
                  <a:cubicBezTo>
                    <a:pt x="21600" y="1066"/>
                    <a:pt x="21600" y="20535"/>
                    <a:pt x="21600" y="20535"/>
                  </a:cubicBezTo>
                  <a:close/>
                  <a:moveTo>
                    <a:pt x="21600" y="20535"/>
                  </a:moveTo>
                </a:path>
              </a:pathLst>
            </a:custGeom>
            <a:solidFill>
              <a:srgbClr val="41474B"/>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17" name="AutoShape 2"/>
            <p:cNvSpPr>
              <a:spLocks/>
            </p:cNvSpPr>
            <p:nvPr/>
          </p:nvSpPr>
          <p:spPr bwMode="auto">
            <a:xfrm>
              <a:off x="1628" y="295"/>
              <a:ext cx="7107" cy="450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21600" y="21600"/>
                  </a:moveTo>
                  <a:lnTo>
                    <a:pt x="0" y="21600"/>
                  </a:lnTo>
                  <a:lnTo>
                    <a:pt x="0" y="0"/>
                  </a:lnTo>
                  <a:lnTo>
                    <a:pt x="21600" y="0"/>
                  </a:lnTo>
                  <a:cubicBezTo>
                    <a:pt x="21600" y="0"/>
                    <a:pt x="21600" y="21600"/>
                    <a:pt x="21600" y="21600"/>
                  </a:cubicBezTo>
                  <a:close/>
                  <a:moveTo>
                    <a:pt x="21600" y="21600"/>
                  </a:moveTo>
                </a:path>
              </a:pathLst>
            </a:custGeom>
            <a:solidFill>
              <a:srgbClr val="FFFFFF"/>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18" name="AutoShape 3"/>
            <p:cNvSpPr>
              <a:spLocks/>
            </p:cNvSpPr>
            <p:nvPr/>
          </p:nvSpPr>
          <p:spPr bwMode="auto">
            <a:xfrm>
              <a:off x="0" y="5109"/>
              <a:ext cx="10352" cy="286"/>
            </a:xfrm>
            <a:custGeom>
              <a:avLst/>
              <a:gdLst>
                <a:gd name="T0" fmla="*/ 7 w 21599"/>
                <a:gd name="T1" fmla="*/ 0 h 21600"/>
                <a:gd name="T2" fmla="*/ 7 w 21599"/>
                <a:gd name="T3" fmla="*/ 0 h 21600"/>
                <a:gd name="T4" fmla="*/ 0 w 21599"/>
                <a:gd name="T5" fmla="*/ 0 h 21600"/>
                <a:gd name="T6" fmla="*/ 0 w 21599"/>
                <a:gd name="T7" fmla="*/ 0 h 21600"/>
                <a:gd name="T8" fmla="*/ 0 w 21599"/>
                <a:gd name="T9" fmla="*/ 0 h 21600"/>
                <a:gd name="T10" fmla="*/ 0 w 21599"/>
                <a:gd name="T11" fmla="*/ 0 h 21600"/>
                <a:gd name="T12" fmla="*/ 7 w 21599"/>
                <a:gd name="T13" fmla="*/ 0 h 21600"/>
                <a:gd name="T14" fmla="*/ 7 w 21599"/>
                <a:gd name="T15" fmla="*/ 0 h 21600"/>
                <a:gd name="T16" fmla="*/ 7 w 21599"/>
                <a:gd name="T17" fmla="*/ 0 h 21600"/>
                <a:gd name="T18" fmla="*/ 7 w 21599"/>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599" h="21600">
                  <a:moveTo>
                    <a:pt x="21599" y="19374"/>
                  </a:moveTo>
                  <a:cubicBezTo>
                    <a:pt x="21599" y="20598"/>
                    <a:pt x="21571" y="21600"/>
                    <a:pt x="21538" y="21600"/>
                  </a:cubicBezTo>
                  <a:lnTo>
                    <a:pt x="80" y="21600"/>
                  </a:lnTo>
                  <a:cubicBezTo>
                    <a:pt x="46" y="21600"/>
                    <a:pt x="17" y="20598"/>
                    <a:pt x="16" y="19376"/>
                  </a:cubicBezTo>
                  <a:lnTo>
                    <a:pt x="0" y="2226"/>
                  </a:lnTo>
                  <a:cubicBezTo>
                    <a:pt x="-1" y="1002"/>
                    <a:pt x="26" y="0"/>
                    <a:pt x="59" y="0"/>
                  </a:cubicBezTo>
                  <a:lnTo>
                    <a:pt x="21538" y="0"/>
                  </a:lnTo>
                  <a:cubicBezTo>
                    <a:pt x="21571" y="0"/>
                    <a:pt x="21599" y="1002"/>
                    <a:pt x="21599" y="2228"/>
                  </a:cubicBezTo>
                  <a:cubicBezTo>
                    <a:pt x="21599" y="2228"/>
                    <a:pt x="21599" y="19374"/>
                    <a:pt x="21599" y="19374"/>
                  </a:cubicBezTo>
                  <a:close/>
                  <a:moveTo>
                    <a:pt x="21599" y="19374"/>
                  </a:moveTo>
                </a:path>
              </a:pathLst>
            </a:custGeom>
            <a:solidFill>
              <a:srgbClr val="BFBFBF"/>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1" name="AutoShape 4"/>
            <p:cNvSpPr>
              <a:spLocks/>
            </p:cNvSpPr>
            <p:nvPr/>
          </p:nvSpPr>
          <p:spPr bwMode="auto">
            <a:xfrm>
              <a:off x="11" y="5383"/>
              <a:ext cx="10335" cy="160"/>
            </a:xfrm>
            <a:custGeom>
              <a:avLst/>
              <a:gdLst>
                <a:gd name="T0" fmla="*/ 6 w 21600"/>
                <a:gd name="T1" fmla="*/ 0 h 21600"/>
                <a:gd name="T2" fmla="*/ 0 w 21600"/>
                <a:gd name="T3" fmla="*/ 0 h 21600"/>
                <a:gd name="T4" fmla="*/ 0 w 21600"/>
                <a:gd name="T5" fmla="*/ 0 h 21600"/>
                <a:gd name="T6" fmla="*/ 0 w 21600"/>
                <a:gd name="T7" fmla="*/ 0 h 21600"/>
                <a:gd name="T8" fmla="*/ 0 w 21600"/>
                <a:gd name="T9" fmla="*/ 0 h 21600"/>
                <a:gd name="T10" fmla="*/ 3 w 21600"/>
                <a:gd name="T11" fmla="*/ 0 h 21600"/>
                <a:gd name="T12" fmla="*/ 4 w 21600"/>
                <a:gd name="T13" fmla="*/ 0 h 21600"/>
                <a:gd name="T14" fmla="*/ 6 w 21600"/>
                <a:gd name="T15" fmla="*/ 0 h 21600"/>
                <a:gd name="T16" fmla="*/ 6 w 21600"/>
                <a:gd name="T17" fmla="*/ 0 h 21600"/>
                <a:gd name="T18" fmla="*/ 6 w 21600"/>
                <a:gd name="T19" fmla="*/ 0 h 21600"/>
                <a:gd name="T20" fmla="*/ 6 w 21600"/>
                <a:gd name="T21" fmla="*/ 0 h 21600"/>
                <a:gd name="T22" fmla="*/ 6 w 21600"/>
                <a:gd name="T23" fmla="*/ 0 h 216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600" h="21600">
                  <a:moveTo>
                    <a:pt x="21542" y="1137"/>
                  </a:moveTo>
                  <a:lnTo>
                    <a:pt x="48" y="1137"/>
                  </a:lnTo>
                  <a:cubicBezTo>
                    <a:pt x="34" y="1137"/>
                    <a:pt x="21" y="824"/>
                    <a:pt x="11" y="330"/>
                  </a:cubicBezTo>
                  <a:lnTo>
                    <a:pt x="0" y="1140"/>
                  </a:lnTo>
                  <a:cubicBezTo>
                    <a:pt x="0" y="1140"/>
                    <a:pt x="305" y="21600"/>
                    <a:pt x="950" y="21600"/>
                  </a:cubicBezTo>
                  <a:cubicBezTo>
                    <a:pt x="1534" y="21600"/>
                    <a:pt x="10100" y="21600"/>
                    <a:pt x="11704" y="21600"/>
                  </a:cubicBezTo>
                  <a:cubicBezTo>
                    <a:pt x="11870" y="21600"/>
                    <a:pt x="11962" y="21600"/>
                    <a:pt x="11962" y="21600"/>
                  </a:cubicBezTo>
                  <a:cubicBezTo>
                    <a:pt x="13367" y="21600"/>
                    <a:pt x="20074" y="21600"/>
                    <a:pt x="20650" y="21600"/>
                  </a:cubicBezTo>
                  <a:cubicBezTo>
                    <a:pt x="21295" y="21600"/>
                    <a:pt x="21600" y="1140"/>
                    <a:pt x="21600" y="1140"/>
                  </a:cubicBezTo>
                  <a:lnTo>
                    <a:pt x="21585" y="0"/>
                  </a:lnTo>
                  <a:cubicBezTo>
                    <a:pt x="21574" y="700"/>
                    <a:pt x="21558" y="1137"/>
                    <a:pt x="21542" y="1137"/>
                  </a:cubicBezTo>
                  <a:close/>
                  <a:moveTo>
                    <a:pt x="21542" y="1137"/>
                  </a:moveTo>
                </a:path>
              </a:pathLst>
            </a:custGeom>
            <a:solidFill>
              <a:srgbClr val="A8A8A8"/>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2" name="AutoShape 5"/>
            <p:cNvSpPr>
              <a:spLocks/>
            </p:cNvSpPr>
            <p:nvPr/>
          </p:nvSpPr>
          <p:spPr bwMode="auto">
            <a:xfrm>
              <a:off x="4463" y="5109"/>
              <a:ext cx="1437" cy="8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0" y="0"/>
                  </a:moveTo>
                  <a:cubicBezTo>
                    <a:pt x="471" y="12947"/>
                    <a:pt x="1311" y="21600"/>
                    <a:pt x="2271" y="21600"/>
                  </a:cubicBezTo>
                  <a:lnTo>
                    <a:pt x="19329" y="21600"/>
                  </a:lnTo>
                  <a:cubicBezTo>
                    <a:pt x="20289" y="21600"/>
                    <a:pt x="21129" y="12947"/>
                    <a:pt x="21600" y="0"/>
                  </a:cubicBezTo>
                  <a:cubicBezTo>
                    <a:pt x="21600" y="0"/>
                    <a:pt x="0" y="0"/>
                    <a:pt x="0" y="0"/>
                  </a:cubicBezTo>
                  <a:close/>
                  <a:moveTo>
                    <a:pt x="0" y="0"/>
                  </a:moveTo>
                </a:path>
              </a:pathLst>
            </a:custGeom>
            <a:solidFill>
              <a:srgbClr val="D7D7D7"/>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3" name="Line 6"/>
            <p:cNvSpPr>
              <a:spLocks noChangeShapeType="1"/>
            </p:cNvSpPr>
            <p:nvPr/>
          </p:nvSpPr>
          <p:spPr bwMode="auto">
            <a:xfrm rot="10800000">
              <a:off x="12" y="5386"/>
              <a:ext cx="10328" cy="0"/>
            </a:xfrm>
            <a:prstGeom prst="line">
              <a:avLst/>
            </a:prstGeom>
            <a:noFill/>
            <a:ln w="7108">
              <a:solidFill>
                <a:srgbClr val="BCBDBF"/>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grpSp>
      <p:pic>
        <p:nvPicPr>
          <p:cNvPr id="24" name="Picture 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9568182" y="8257385"/>
            <a:ext cx="7020336" cy="393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5139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flipH="1">
            <a:off x="-3" y="1419726"/>
            <a:ext cx="192507" cy="1528009"/>
          </a:xfrm>
          <a:prstGeom prst="rect">
            <a:avLst/>
          </a:prstGeom>
          <a:solidFill>
            <a:srgbClr val="5073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C9398"/>
              </a:solidFill>
              <a:latin typeface="Bebas Neue Bold" panose="020B0606020202050201" pitchFamily="34" charset="-94"/>
            </a:endParaRPr>
          </a:p>
        </p:txBody>
      </p:sp>
      <p:sp>
        <p:nvSpPr>
          <p:cNvPr id="19" name="TextBox 18"/>
          <p:cNvSpPr txBox="1"/>
          <p:nvPr/>
        </p:nvSpPr>
        <p:spPr>
          <a:xfrm>
            <a:off x="1045134" y="1605665"/>
            <a:ext cx="19330459" cy="1323439"/>
          </a:xfrm>
          <a:prstGeom prst="rect">
            <a:avLst/>
          </a:prstGeom>
          <a:noFill/>
        </p:spPr>
        <p:txBody>
          <a:bodyPr wrap="square" rtlCol="0">
            <a:spAutoFit/>
          </a:bodyPr>
          <a:lstStyle/>
          <a:p>
            <a:r>
              <a:rPr lang="en-US" sz="8000" spc="100" dirty="0">
                <a:latin typeface="Bebas Neue Bold" panose="020B0606020202050201" pitchFamily="34" charset="-94"/>
                <a:ea typeface="Open Sans" panose="020B0606030504020204" pitchFamily="34" charset="0"/>
                <a:cs typeface="Open Sans" panose="020B0606030504020204" pitchFamily="34" charset="0"/>
              </a:rPr>
              <a:t>Step 4 – Exercise Delivery and Evaluation  </a:t>
            </a:r>
          </a:p>
        </p:txBody>
      </p:sp>
      <p:pic>
        <p:nvPicPr>
          <p:cNvPr id="4" name="Picture 3"/>
          <p:cNvPicPr>
            <a:picLocks noChangeAspect="1"/>
          </p:cNvPicPr>
          <p:nvPr/>
        </p:nvPicPr>
        <p:blipFill>
          <a:blip r:embed="rId3"/>
          <a:stretch>
            <a:fillRect/>
          </a:stretch>
        </p:blipFill>
        <p:spPr>
          <a:xfrm>
            <a:off x="9290072" y="4998317"/>
            <a:ext cx="968335" cy="761969"/>
          </a:xfrm>
          <a:prstGeom prst="rect">
            <a:avLst/>
          </a:prstGeom>
        </p:spPr>
      </p:pic>
      <p:pic>
        <p:nvPicPr>
          <p:cNvPr id="5" name="Picture 4"/>
          <p:cNvPicPr>
            <a:picLocks noChangeAspect="1"/>
          </p:cNvPicPr>
          <p:nvPr/>
        </p:nvPicPr>
        <p:blipFill>
          <a:blip r:embed="rId4"/>
          <a:stretch>
            <a:fillRect/>
          </a:stretch>
        </p:blipFill>
        <p:spPr>
          <a:xfrm>
            <a:off x="14181973" y="4964469"/>
            <a:ext cx="988756" cy="918755"/>
          </a:xfrm>
          <a:prstGeom prst="rect">
            <a:avLst/>
          </a:prstGeom>
        </p:spPr>
      </p:pic>
      <p:pic>
        <p:nvPicPr>
          <p:cNvPr id="31" name="Picture 30"/>
          <p:cNvPicPr>
            <a:picLocks noChangeAspect="1"/>
          </p:cNvPicPr>
          <p:nvPr/>
        </p:nvPicPr>
        <p:blipFill>
          <a:blip r:embed="rId5"/>
          <a:stretch>
            <a:fillRect/>
          </a:stretch>
        </p:blipFill>
        <p:spPr>
          <a:xfrm>
            <a:off x="9459029" y="4935260"/>
            <a:ext cx="933750" cy="922500"/>
          </a:xfrm>
          <a:prstGeom prst="rect">
            <a:avLst/>
          </a:prstGeom>
        </p:spPr>
      </p:pic>
      <p:pic>
        <p:nvPicPr>
          <p:cNvPr id="33" name="Picture 32"/>
          <p:cNvPicPr>
            <a:picLocks noChangeAspect="1"/>
          </p:cNvPicPr>
          <p:nvPr/>
        </p:nvPicPr>
        <p:blipFill>
          <a:blip r:embed="rId6"/>
          <a:stretch>
            <a:fillRect/>
          </a:stretch>
        </p:blipFill>
        <p:spPr>
          <a:xfrm>
            <a:off x="4422037" y="4964469"/>
            <a:ext cx="1001250" cy="990000"/>
          </a:xfrm>
          <a:prstGeom prst="rect">
            <a:avLst/>
          </a:prstGeom>
        </p:spPr>
      </p:pic>
      <p:pic>
        <p:nvPicPr>
          <p:cNvPr id="34" name="Picture 33"/>
          <p:cNvPicPr>
            <a:picLocks noChangeAspect="1"/>
          </p:cNvPicPr>
          <p:nvPr/>
        </p:nvPicPr>
        <p:blipFill>
          <a:blip r:embed="rId7"/>
          <a:stretch>
            <a:fillRect/>
          </a:stretch>
        </p:blipFill>
        <p:spPr>
          <a:xfrm>
            <a:off x="19012771" y="4923221"/>
            <a:ext cx="1001250" cy="1001250"/>
          </a:xfrm>
          <a:prstGeom prst="rect">
            <a:avLst/>
          </a:prstGeom>
        </p:spPr>
      </p:pic>
      <p:sp>
        <p:nvSpPr>
          <p:cNvPr id="2" name="TextBox 1"/>
          <p:cNvSpPr txBox="1"/>
          <p:nvPr/>
        </p:nvSpPr>
        <p:spPr>
          <a:xfrm>
            <a:off x="1045134" y="3766607"/>
            <a:ext cx="16192945" cy="7663636"/>
          </a:xfrm>
          <a:prstGeom prst="rect">
            <a:avLst/>
          </a:prstGeom>
          <a:noFill/>
        </p:spPr>
        <p:txBody>
          <a:bodyPr wrap="square" rtlCol="0">
            <a:spAutoFit/>
          </a:bodyPr>
          <a:lstStyle/>
          <a:p>
            <a:pPr marL="571500" indent="-571500">
              <a:buFont typeface="Arial" panose="020B0604020202020204" pitchFamily="34" charset="0"/>
              <a:buChar char="•"/>
            </a:pPr>
            <a:r>
              <a:rPr lang="en-US" altLang="en-US" sz="5400" dirty="0"/>
              <a:t>Opening Address (senior person opens, reaffirming the objectives and importance of the event)</a:t>
            </a:r>
          </a:p>
          <a:p>
            <a:endParaRPr lang="en-US" altLang="en-US" sz="5400" dirty="0"/>
          </a:p>
          <a:p>
            <a:pPr marL="571500" indent="-571500">
              <a:buFont typeface="Arial" panose="020B0604020202020204" pitchFamily="34" charset="0"/>
              <a:buChar char="•"/>
            </a:pPr>
            <a:r>
              <a:rPr lang="en-US" altLang="en-US" sz="5400" dirty="0"/>
              <a:t>Exercise Director remind the participants of the agenda and describes the process (Input – Action - Output)</a:t>
            </a:r>
          </a:p>
          <a:p>
            <a:r>
              <a:rPr lang="en-US" altLang="en-US" sz="5400" dirty="0"/>
              <a:t> </a:t>
            </a:r>
          </a:p>
          <a:p>
            <a:pPr marL="571500" indent="-571500">
              <a:buFont typeface="Arial" panose="020B0604020202020204" pitchFamily="34" charset="0"/>
              <a:buChar char="•"/>
            </a:pPr>
            <a:r>
              <a:rPr lang="en-US" altLang="en-US" sz="5400" dirty="0"/>
              <a:t>Issues Board (a board used to document gaps that are raised during the session) </a:t>
            </a:r>
          </a:p>
          <a:p>
            <a:endParaRPr lang="en-US" sz="6000" dirty="0"/>
          </a:p>
        </p:txBody>
      </p:sp>
      <p:grpSp>
        <p:nvGrpSpPr>
          <p:cNvPr id="13" name="Group 7"/>
          <p:cNvGrpSpPr>
            <a:grpSpLocks/>
          </p:cNvGrpSpPr>
          <p:nvPr/>
        </p:nvGrpSpPr>
        <p:grpSpPr bwMode="auto">
          <a:xfrm>
            <a:off x="17288131" y="7167914"/>
            <a:ext cx="12091416" cy="5776254"/>
            <a:chOff x="0" y="-148"/>
            <a:chExt cx="10352" cy="5691"/>
          </a:xfrm>
        </p:grpSpPr>
        <p:sp>
          <p:nvSpPr>
            <p:cNvPr id="16" name="AutoShape 1"/>
            <p:cNvSpPr>
              <a:spLocks/>
            </p:cNvSpPr>
            <p:nvPr/>
          </p:nvSpPr>
          <p:spPr bwMode="auto">
            <a:xfrm>
              <a:off x="1313" y="-148"/>
              <a:ext cx="7737" cy="532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600" h="21600">
                  <a:moveTo>
                    <a:pt x="21600" y="20535"/>
                  </a:moveTo>
                  <a:cubicBezTo>
                    <a:pt x="21600" y="21123"/>
                    <a:pt x="21271" y="21600"/>
                    <a:pt x="20866" y="21600"/>
                  </a:cubicBezTo>
                  <a:lnTo>
                    <a:pt x="734" y="21600"/>
                  </a:lnTo>
                  <a:cubicBezTo>
                    <a:pt x="329" y="21600"/>
                    <a:pt x="0" y="21123"/>
                    <a:pt x="0" y="20535"/>
                  </a:cubicBezTo>
                  <a:lnTo>
                    <a:pt x="0" y="1066"/>
                  </a:lnTo>
                  <a:cubicBezTo>
                    <a:pt x="0" y="477"/>
                    <a:pt x="329" y="0"/>
                    <a:pt x="734" y="0"/>
                  </a:cubicBezTo>
                  <a:lnTo>
                    <a:pt x="20866" y="0"/>
                  </a:lnTo>
                  <a:cubicBezTo>
                    <a:pt x="21271" y="0"/>
                    <a:pt x="21600" y="477"/>
                    <a:pt x="21600" y="1066"/>
                  </a:cubicBezTo>
                  <a:cubicBezTo>
                    <a:pt x="21600" y="1066"/>
                    <a:pt x="21600" y="20535"/>
                    <a:pt x="21600" y="20535"/>
                  </a:cubicBezTo>
                  <a:close/>
                  <a:moveTo>
                    <a:pt x="21600" y="20535"/>
                  </a:moveTo>
                </a:path>
              </a:pathLst>
            </a:custGeom>
            <a:solidFill>
              <a:srgbClr val="41474B"/>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17" name="AutoShape 2"/>
            <p:cNvSpPr>
              <a:spLocks/>
            </p:cNvSpPr>
            <p:nvPr/>
          </p:nvSpPr>
          <p:spPr bwMode="auto">
            <a:xfrm>
              <a:off x="1628" y="295"/>
              <a:ext cx="7107" cy="450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21600" y="21600"/>
                  </a:moveTo>
                  <a:lnTo>
                    <a:pt x="0" y="21600"/>
                  </a:lnTo>
                  <a:lnTo>
                    <a:pt x="0" y="0"/>
                  </a:lnTo>
                  <a:lnTo>
                    <a:pt x="21600" y="0"/>
                  </a:lnTo>
                  <a:cubicBezTo>
                    <a:pt x="21600" y="0"/>
                    <a:pt x="21600" y="21600"/>
                    <a:pt x="21600" y="21600"/>
                  </a:cubicBezTo>
                  <a:close/>
                  <a:moveTo>
                    <a:pt x="21600" y="21600"/>
                  </a:moveTo>
                </a:path>
              </a:pathLst>
            </a:custGeom>
            <a:solidFill>
              <a:srgbClr val="FFFFFF"/>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18" name="AutoShape 3"/>
            <p:cNvSpPr>
              <a:spLocks/>
            </p:cNvSpPr>
            <p:nvPr/>
          </p:nvSpPr>
          <p:spPr bwMode="auto">
            <a:xfrm>
              <a:off x="0" y="5109"/>
              <a:ext cx="10352" cy="286"/>
            </a:xfrm>
            <a:custGeom>
              <a:avLst/>
              <a:gdLst>
                <a:gd name="T0" fmla="*/ 7 w 21599"/>
                <a:gd name="T1" fmla="*/ 0 h 21600"/>
                <a:gd name="T2" fmla="*/ 7 w 21599"/>
                <a:gd name="T3" fmla="*/ 0 h 21600"/>
                <a:gd name="T4" fmla="*/ 0 w 21599"/>
                <a:gd name="T5" fmla="*/ 0 h 21600"/>
                <a:gd name="T6" fmla="*/ 0 w 21599"/>
                <a:gd name="T7" fmla="*/ 0 h 21600"/>
                <a:gd name="T8" fmla="*/ 0 w 21599"/>
                <a:gd name="T9" fmla="*/ 0 h 21600"/>
                <a:gd name="T10" fmla="*/ 0 w 21599"/>
                <a:gd name="T11" fmla="*/ 0 h 21600"/>
                <a:gd name="T12" fmla="*/ 7 w 21599"/>
                <a:gd name="T13" fmla="*/ 0 h 21600"/>
                <a:gd name="T14" fmla="*/ 7 w 21599"/>
                <a:gd name="T15" fmla="*/ 0 h 21600"/>
                <a:gd name="T16" fmla="*/ 7 w 21599"/>
                <a:gd name="T17" fmla="*/ 0 h 21600"/>
                <a:gd name="T18" fmla="*/ 7 w 21599"/>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599" h="21600">
                  <a:moveTo>
                    <a:pt x="21599" y="19374"/>
                  </a:moveTo>
                  <a:cubicBezTo>
                    <a:pt x="21599" y="20598"/>
                    <a:pt x="21571" y="21600"/>
                    <a:pt x="21538" y="21600"/>
                  </a:cubicBezTo>
                  <a:lnTo>
                    <a:pt x="80" y="21600"/>
                  </a:lnTo>
                  <a:cubicBezTo>
                    <a:pt x="46" y="21600"/>
                    <a:pt x="17" y="20598"/>
                    <a:pt x="16" y="19376"/>
                  </a:cubicBezTo>
                  <a:lnTo>
                    <a:pt x="0" y="2226"/>
                  </a:lnTo>
                  <a:cubicBezTo>
                    <a:pt x="-1" y="1002"/>
                    <a:pt x="26" y="0"/>
                    <a:pt x="59" y="0"/>
                  </a:cubicBezTo>
                  <a:lnTo>
                    <a:pt x="21538" y="0"/>
                  </a:lnTo>
                  <a:cubicBezTo>
                    <a:pt x="21571" y="0"/>
                    <a:pt x="21599" y="1002"/>
                    <a:pt x="21599" y="2228"/>
                  </a:cubicBezTo>
                  <a:cubicBezTo>
                    <a:pt x="21599" y="2228"/>
                    <a:pt x="21599" y="19374"/>
                    <a:pt x="21599" y="19374"/>
                  </a:cubicBezTo>
                  <a:close/>
                  <a:moveTo>
                    <a:pt x="21599" y="19374"/>
                  </a:moveTo>
                </a:path>
              </a:pathLst>
            </a:custGeom>
            <a:solidFill>
              <a:srgbClr val="BFBFBF"/>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1" name="AutoShape 4"/>
            <p:cNvSpPr>
              <a:spLocks/>
            </p:cNvSpPr>
            <p:nvPr/>
          </p:nvSpPr>
          <p:spPr bwMode="auto">
            <a:xfrm>
              <a:off x="11" y="5383"/>
              <a:ext cx="10335" cy="160"/>
            </a:xfrm>
            <a:custGeom>
              <a:avLst/>
              <a:gdLst>
                <a:gd name="T0" fmla="*/ 6 w 21600"/>
                <a:gd name="T1" fmla="*/ 0 h 21600"/>
                <a:gd name="T2" fmla="*/ 0 w 21600"/>
                <a:gd name="T3" fmla="*/ 0 h 21600"/>
                <a:gd name="T4" fmla="*/ 0 w 21600"/>
                <a:gd name="T5" fmla="*/ 0 h 21600"/>
                <a:gd name="T6" fmla="*/ 0 w 21600"/>
                <a:gd name="T7" fmla="*/ 0 h 21600"/>
                <a:gd name="T8" fmla="*/ 0 w 21600"/>
                <a:gd name="T9" fmla="*/ 0 h 21600"/>
                <a:gd name="T10" fmla="*/ 3 w 21600"/>
                <a:gd name="T11" fmla="*/ 0 h 21600"/>
                <a:gd name="T12" fmla="*/ 4 w 21600"/>
                <a:gd name="T13" fmla="*/ 0 h 21600"/>
                <a:gd name="T14" fmla="*/ 6 w 21600"/>
                <a:gd name="T15" fmla="*/ 0 h 21600"/>
                <a:gd name="T16" fmla="*/ 6 w 21600"/>
                <a:gd name="T17" fmla="*/ 0 h 21600"/>
                <a:gd name="T18" fmla="*/ 6 w 21600"/>
                <a:gd name="T19" fmla="*/ 0 h 21600"/>
                <a:gd name="T20" fmla="*/ 6 w 21600"/>
                <a:gd name="T21" fmla="*/ 0 h 21600"/>
                <a:gd name="T22" fmla="*/ 6 w 21600"/>
                <a:gd name="T23" fmla="*/ 0 h 216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600" h="21600">
                  <a:moveTo>
                    <a:pt x="21542" y="1137"/>
                  </a:moveTo>
                  <a:lnTo>
                    <a:pt x="48" y="1137"/>
                  </a:lnTo>
                  <a:cubicBezTo>
                    <a:pt x="34" y="1137"/>
                    <a:pt x="21" y="824"/>
                    <a:pt x="11" y="330"/>
                  </a:cubicBezTo>
                  <a:lnTo>
                    <a:pt x="0" y="1140"/>
                  </a:lnTo>
                  <a:cubicBezTo>
                    <a:pt x="0" y="1140"/>
                    <a:pt x="305" y="21600"/>
                    <a:pt x="950" y="21600"/>
                  </a:cubicBezTo>
                  <a:cubicBezTo>
                    <a:pt x="1534" y="21600"/>
                    <a:pt x="10100" y="21600"/>
                    <a:pt x="11704" y="21600"/>
                  </a:cubicBezTo>
                  <a:cubicBezTo>
                    <a:pt x="11870" y="21600"/>
                    <a:pt x="11962" y="21600"/>
                    <a:pt x="11962" y="21600"/>
                  </a:cubicBezTo>
                  <a:cubicBezTo>
                    <a:pt x="13367" y="21600"/>
                    <a:pt x="20074" y="21600"/>
                    <a:pt x="20650" y="21600"/>
                  </a:cubicBezTo>
                  <a:cubicBezTo>
                    <a:pt x="21295" y="21600"/>
                    <a:pt x="21600" y="1140"/>
                    <a:pt x="21600" y="1140"/>
                  </a:cubicBezTo>
                  <a:lnTo>
                    <a:pt x="21585" y="0"/>
                  </a:lnTo>
                  <a:cubicBezTo>
                    <a:pt x="21574" y="700"/>
                    <a:pt x="21558" y="1137"/>
                    <a:pt x="21542" y="1137"/>
                  </a:cubicBezTo>
                  <a:close/>
                  <a:moveTo>
                    <a:pt x="21542" y="1137"/>
                  </a:moveTo>
                </a:path>
              </a:pathLst>
            </a:custGeom>
            <a:solidFill>
              <a:srgbClr val="A8A8A8"/>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2" name="AutoShape 5"/>
            <p:cNvSpPr>
              <a:spLocks/>
            </p:cNvSpPr>
            <p:nvPr/>
          </p:nvSpPr>
          <p:spPr bwMode="auto">
            <a:xfrm>
              <a:off x="4463" y="5109"/>
              <a:ext cx="1437" cy="8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0" y="0"/>
                  </a:moveTo>
                  <a:cubicBezTo>
                    <a:pt x="471" y="12947"/>
                    <a:pt x="1311" y="21600"/>
                    <a:pt x="2271" y="21600"/>
                  </a:cubicBezTo>
                  <a:lnTo>
                    <a:pt x="19329" y="21600"/>
                  </a:lnTo>
                  <a:cubicBezTo>
                    <a:pt x="20289" y="21600"/>
                    <a:pt x="21129" y="12947"/>
                    <a:pt x="21600" y="0"/>
                  </a:cubicBezTo>
                  <a:cubicBezTo>
                    <a:pt x="21600" y="0"/>
                    <a:pt x="0" y="0"/>
                    <a:pt x="0" y="0"/>
                  </a:cubicBezTo>
                  <a:close/>
                  <a:moveTo>
                    <a:pt x="0" y="0"/>
                  </a:moveTo>
                </a:path>
              </a:pathLst>
            </a:custGeom>
            <a:solidFill>
              <a:srgbClr val="D7D7D7"/>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3" name="Line 6"/>
            <p:cNvSpPr>
              <a:spLocks noChangeShapeType="1"/>
            </p:cNvSpPr>
            <p:nvPr/>
          </p:nvSpPr>
          <p:spPr bwMode="auto">
            <a:xfrm rot="10800000">
              <a:off x="12" y="5386"/>
              <a:ext cx="10328" cy="0"/>
            </a:xfrm>
            <a:prstGeom prst="line">
              <a:avLst/>
            </a:prstGeom>
            <a:noFill/>
            <a:ln w="7108">
              <a:solidFill>
                <a:srgbClr val="BCBDBF"/>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gr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189679" y="7584202"/>
            <a:ext cx="8333400" cy="4632371"/>
          </a:xfrm>
          <a:prstGeom prst="rect">
            <a:avLst/>
          </a:prstGeom>
        </p:spPr>
      </p:pic>
    </p:spTree>
    <p:extLst>
      <p:ext uri="{BB962C8B-B14F-4D97-AF65-F5344CB8AC3E}">
        <p14:creationId xmlns:p14="http://schemas.microsoft.com/office/powerpoint/2010/main" val="312869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flipH="1">
            <a:off x="-3" y="1419726"/>
            <a:ext cx="192507" cy="1528009"/>
          </a:xfrm>
          <a:prstGeom prst="rect">
            <a:avLst/>
          </a:prstGeom>
          <a:solidFill>
            <a:srgbClr val="5073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C9398"/>
              </a:solidFill>
              <a:latin typeface="Bebas Neue Bold" panose="020B0606020202050201" pitchFamily="34" charset="-94"/>
            </a:endParaRPr>
          </a:p>
        </p:txBody>
      </p:sp>
      <p:sp>
        <p:nvSpPr>
          <p:cNvPr id="19" name="TextBox 18"/>
          <p:cNvSpPr txBox="1"/>
          <p:nvPr/>
        </p:nvSpPr>
        <p:spPr>
          <a:xfrm>
            <a:off x="1403702" y="1631123"/>
            <a:ext cx="17978154" cy="1569660"/>
          </a:xfrm>
          <a:prstGeom prst="rect">
            <a:avLst/>
          </a:prstGeom>
          <a:noFill/>
        </p:spPr>
        <p:txBody>
          <a:bodyPr wrap="square" rtlCol="0">
            <a:spAutoFit/>
          </a:bodyPr>
          <a:lstStyle/>
          <a:p>
            <a:r>
              <a:rPr lang="en-US" sz="9600" spc="100" dirty="0">
                <a:latin typeface="Bebas Neue Bold" panose="020B0606020202050201" pitchFamily="34" charset="-94"/>
                <a:ea typeface="Open Sans" panose="020B0606030504020204" pitchFamily="34" charset="0"/>
                <a:cs typeface="Open Sans" panose="020B0606030504020204" pitchFamily="34" charset="0"/>
              </a:rPr>
              <a:t>Step 5 – Post Exercise Activities  </a:t>
            </a:r>
          </a:p>
        </p:txBody>
      </p:sp>
      <p:pic>
        <p:nvPicPr>
          <p:cNvPr id="4" name="Picture 3"/>
          <p:cNvPicPr>
            <a:picLocks noChangeAspect="1"/>
          </p:cNvPicPr>
          <p:nvPr/>
        </p:nvPicPr>
        <p:blipFill>
          <a:blip r:embed="rId3"/>
          <a:stretch>
            <a:fillRect/>
          </a:stretch>
        </p:blipFill>
        <p:spPr>
          <a:xfrm>
            <a:off x="9290072" y="4998317"/>
            <a:ext cx="968335" cy="761969"/>
          </a:xfrm>
          <a:prstGeom prst="rect">
            <a:avLst/>
          </a:prstGeom>
        </p:spPr>
      </p:pic>
      <p:pic>
        <p:nvPicPr>
          <p:cNvPr id="5" name="Picture 4"/>
          <p:cNvPicPr>
            <a:picLocks noChangeAspect="1"/>
          </p:cNvPicPr>
          <p:nvPr/>
        </p:nvPicPr>
        <p:blipFill>
          <a:blip r:embed="rId4"/>
          <a:stretch>
            <a:fillRect/>
          </a:stretch>
        </p:blipFill>
        <p:spPr>
          <a:xfrm>
            <a:off x="14181973" y="4964469"/>
            <a:ext cx="988756" cy="918755"/>
          </a:xfrm>
          <a:prstGeom prst="rect">
            <a:avLst/>
          </a:prstGeom>
        </p:spPr>
      </p:pic>
      <p:pic>
        <p:nvPicPr>
          <p:cNvPr id="31" name="Picture 30"/>
          <p:cNvPicPr>
            <a:picLocks noChangeAspect="1"/>
          </p:cNvPicPr>
          <p:nvPr/>
        </p:nvPicPr>
        <p:blipFill>
          <a:blip r:embed="rId5"/>
          <a:stretch>
            <a:fillRect/>
          </a:stretch>
        </p:blipFill>
        <p:spPr>
          <a:xfrm>
            <a:off x="9459029" y="4935260"/>
            <a:ext cx="933750" cy="922500"/>
          </a:xfrm>
          <a:prstGeom prst="rect">
            <a:avLst/>
          </a:prstGeom>
        </p:spPr>
      </p:pic>
      <p:pic>
        <p:nvPicPr>
          <p:cNvPr id="33" name="Picture 32"/>
          <p:cNvPicPr>
            <a:picLocks noChangeAspect="1"/>
          </p:cNvPicPr>
          <p:nvPr/>
        </p:nvPicPr>
        <p:blipFill>
          <a:blip r:embed="rId6"/>
          <a:stretch>
            <a:fillRect/>
          </a:stretch>
        </p:blipFill>
        <p:spPr>
          <a:xfrm>
            <a:off x="4422037" y="4964469"/>
            <a:ext cx="1001250" cy="990000"/>
          </a:xfrm>
          <a:prstGeom prst="rect">
            <a:avLst/>
          </a:prstGeom>
        </p:spPr>
      </p:pic>
      <p:pic>
        <p:nvPicPr>
          <p:cNvPr id="34" name="Picture 33"/>
          <p:cNvPicPr>
            <a:picLocks noChangeAspect="1"/>
          </p:cNvPicPr>
          <p:nvPr/>
        </p:nvPicPr>
        <p:blipFill>
          <a:blip r:embed="rId7"/>
          <a:stretch>
            <a:fillRect/>
          </a:stretch>
        </p:blipFill>
        <p:spPr>
          <a:xfrm>
            <a:off x="19012771" y="4923221"/>
            <a:ext cx="1001250" cy="1001250"/>
          </a:xfrm>
          <a:prstGeom prst="rect">
            <a:avLst/>
          </a:prstGeom>
        </p:spPr>
      </p:pic>
      <p:sp>
        <p:nvSpPr>
          <p:cNvPr id="2" name="TextBox 1"/>
          <p:cNvSpPr txBox="1"/>
          <p:nvPr/>
        </p:nvSpPr>
        <p:spPr>
          <a:xfrm>
            <a:off x="1403702" y="4112063"/>
            <a:ext cx="14352075" cy="8494633"/>
          </a:xfrm>
          <a:prstGeom prst="rect">
            <a:avLst/>
          </a:prstGeom>
          <a:noFill/>
        </p:spPr>
        <p:txBody>
          <a:bodyPr wrap="square" rtlCol="0">
            <a:spAutoFit/>
          </a:bodyPr>
          <a:lstStyle/>
          <a:p>
            <a:pPr marL="685800" indent="-685800">
              <a:buFont typeface="Arial" panose="020B0604020202020204" pitchFamily="34" charset="0"/>
              <a:buChar char="•"/>
            </a:pPr>
            <a:r>
              <a:rPr lang="en-US" sz="5400" dirty="0"/>
              <a:t>Gather all Information (team responses, issues board, evaluator   data, feedback form)</a:t>
            </a:r>
          </a:p>
          <a:p>
            <a:endParaRPr lang="en-US" sz="5400" dirty="0"/>
          </a:p>
          <a:p>
            <a:pPr marL="685800" indent="-685800">
              <a:buFont typeface="Arial" panose="020B0604020202020204" pitchFamily="34" charset="0"/>
              <a:buChar char="•"/>
            </a:pPr>
            <a:r>
              <a:rPr lang="en-US" sz="5400" dirty="0"/>
              <a:t>Conduct the AAC (After Action Conference) This is a meeting is held no more than two weeks after the exercise to review issues as well as accomplishments.  </a:t>
            </a:r>
          </a:p>
          <a:p>
            <a:endParaRPr lang="en-US" sz="5400" dirty="0"/>
          </a:p>
          <a:p>
            <a:pPr marL="685800" indent="-685800">
              <a:buFont typeface="Arial" panose="020B0604020202020204" pitchFamily="34" charset="0"/>
              <a:buChar char="•"/>
            </a:pPr>
            <a:r>
              <a:rPr lang="en-US" sz="5400" dirty="0"/>
              <a:t>Complete an AAR After Action Report </a:t>
            </a:r>
          </a:p>
          <a:p>
            <a:endParaRPr lang="en-US" sz="6000" dirty="0"/>
          </a:p>
        </p:txBody>
      </p:sp>
      <p:grpSp>
        <p:nvGrpSpPr>
          <p:cNvPr id="13" name="Group 7"/>
          <p:cNvGrpSpPr>
            <a:grpSpLocks/>
          </p:cNvGrpSpPr>
          <p:nvPr/>
        </p:nvGrpSpPr>
        <p:grpSpPr bwMode="auto">
          <a:xfrm>
            <a:off x="16367760" y="6920825"/>
            <a:ext cx="12896088" cy="5918645"/>
            <a:chOff x="0" y="0"/>
            <a:chExt cx="10352" cy="5543"/>
          </a:xfrm>
        </p:grpSpPr>
        <p:sp>
          <p:nvSpPr>
            <p:cNvPr id="16" name="AutoShape 1"/>
            <p:cNvSpPr>
              <a:spLocks/>
            </p:cNvSpPr>
            <p:nvPr/>
          </p:nvSpPr>
          <p:spPr bwMode="auto">
            <a:xfrm>
              <a:off x="1309" y="0"/>
              <a:ext cx="7737" cy="532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600" h="21600">
                  <a:moveTo>
                    <a:pt x="21600" y="20535"/>
                  </a:moveTo>
                  <a:cubicBezTo>
                    <a:pt x="21600" y="21123"/>
                    <a:pt x="21271" y="21600"/>
                    <a:pt x="20866" y="21600"/>
                  </a:cubicBezTo>
                  <a:lnTo>
                    <a:pt x="734" y="21600"/>
                  </a:lnTo>
                  <a:cubicBezTo>
                    <a:pt x="329" y="21600"/>
                    <a:pt x="0" y="21123"/>
                    <a:pt x="0" y="20535"/>
                  </a:cubicBezTo>
                  <a:lnTo>
                    <a:pt x="0" y="1066"/>
                  </a:lnTo>
                  <a:cubicBezTo>
                    <a:pt x="0" y="477"/>
                    <a:pt x="329" y="0"/>
                    <a:pt x="734" y="0"/>
                  </a:cubicBezTo>
                  <a:lnTo>
                    <a:pt x="20866" y="0"/>
                  </a:lnTo>
                  <a:cubicBezTo>
                    <a:pt x="21271" y="0"/>
                    <a:pt x="21600" y="477"/>
                    <a:pt x="21600" y="1066"/>
                  </a:cubicBezTo>
                  <a:cubicBezTo>
                    <a:pt x="21600" y="1066"/>
                    <a:pt x="21600" y="20535"/>
                    <a:pt x="21600" y="20535"/>
                  </a:cubicBezTo>
                  <a:close/>
                  <a:moveTo>
                    <a:pt x="21600" y="20535"/>
                  </a:moveTo>
                </a:path>
              </a:pathLst>
            </a:custGeom>
            <a:solidFill>
              <a:srgbClr val="41474B"/>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17" name="AutoShape 2"/>
            <p:cNvSpPr>
              <a:spLocks/>
            </p:cNvSpPr>
            <p:nvPr/>
          </p:nvSpPr>
          <p:spPr bwMode="auto">
            <a:xfrm>
              <a:off x="1628" y="295"/>
              <a:ext cx="7107" cy="450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21600" y="21600"/>
                  </a:moveTo>
                  <a:lnTo>
                    <a:pt x="0" y="21600"/>
                  </a:lnTo>
                  <a:lnTo>
                    <a:pt x="0" y="0"/>
                  </a:lnTo>
                  <a:lnTo>
                    <a:pt x="21600" y="0"/>
                  </a:lnTo>
                  <a:cubicBezTo>
                    <a:pt x="21600" y="0"/>
                    <a:pt x="21600" y="21600"/>
                    <a:pt x="21600" y="21600"/>
                  </a:cubicBezTo>
                  <a:close/>
                  <a:moveTo>
                    <a:pt x="21600" y="21600"/>
                  </a:moveTo>
                </a:path>
              </a:pathLst>
            </a:custGeom>
            <a:solidFill>
              <a:srgbClr val="FFFFFF"/>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18" name="AutoShape 3"/>
            <p:cNvSpPr>
              <a:spLocks/>
            </p:cNvSpPr>
            <p:nvPr/>
          </p:nvSpPr>
          <p:spPr bwMode="auto">
            <a:xfrm>
              <a:off x="0" y="5109"/>
              <a:ext cx="10352" cy="286"/>
            </a:xfrm>
            <a:custGeom>
              <a:avLst/>
              <a:gdLst>
                <a:gd name="T0" fmla="*/ 7 w 21599"/>
                <a:gd name="T1" fmla="*/ 0 h 21600"/>
                <a:gd name="T2" fmla="*/ 7 w 21599"/>
                <a:gd name="T3" fmla="*/ 0 h 21600"/>
                <a:gd name="T4" fmla="*/ 0 w 21599"/>
                <a:gd name="T5" fmla="*/ 0 h 21600"/>
                <a:gd name="T6" fmla="*/ 0 w 21599"/>
                <a:gd name="T7" fmla="*/ 0 h 21600"/>
                <a:gd name="T8" fmla="*/ 0 w 21599"/>
                <a:gd name="T9" fmla="*/ 0 h 21600"/>
                <a:gd name="T10" fmla="*/ 0 w 21599"/>
                <a:gd name="T11" fmla="*/ 0 h 21600"/>
                <a:gd name="T12" fmla="*/ 7 w 21599"/>
                <a:gd name="T13" fmla="*/ 0 h 21600"/>
                <a:gd name="T14" fmla="*/ 7 w 21599"/>
                <a:gd name="T15" fmla="*/ 0 h 21600"/>
                <a:gd name="T16" fmla="*/ 7 w 21599"/>
                <a:gd name="T17" fmla="*/ 0 h 21600"/>
                <a:gd name="T18" fmla="*/ 7 w 21599"/>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599" h="21600">
                  <a:moveTo>
                    <a:pt x="21599" y="19374"/>
                  </a:moveTo>
                  <a:cubicBezTo>
                    <a:pt x="21599" y="20598"/>
                    <a:pt x="21571" y="21600"/>
                    <a:pt x="21538" y="21600"/>
                  </a:cubicBezTo>
                  <a:lnTo>
                    <a:pt x="80" y="21600"/>
                  </a:lnTo>
                  <a:cubicBezTo>
                    <a:pt x="46" y="21600"/>
                    <a:pt x="17" y="20598"/>
                    <a:pt x="16" y="19376"/>
                  </a:cubicBezTo>
                  <a:lnTo>
                    <a:pt x="0" y="2226"/>
                  </a:lnTo>
                  <a:cubicBezTo>
                    <a:pt x="-1" y="1002"/>
                    <a:pt x="26" y="0"/>
                    <a:pt x="59" y="0"/>
                  </a:cubicBezTo>
                  <a:lnTo>
                    <a:pt x="21538" y="0"/>
                  </a:lnTo>
                  <a:cubicBezTo>
                    <a:pt x="21571" y="0"/>
                    <a:pt x="21599" y="1002"/>
                    <a:pt x="21599" y="2228"/>
                  </a:cubicBezTo>
                  <a:cubicBezTo>
                    <a:pt x="21599" y="2228"/>
                    <a:pt x="21599" y="19374"/>
                    <a:pt x="21599" y="19374"/>
                  </a:cubicBezTo>
                  <a:close/>
                  <a:moveTo>
                    <a:pt x="21599" y="19374"/>
                  </a:moveTo>
                </a:path>
              </a:pathLst>
            </a:custGeom>
            <a:solidFill>
              <a:srgbClr val="BFBFBF"/>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1" name="AutoShape 4"/>
            <p:cNvSpPr>
              <a:spLocks/>
            </p:cNvSpPr>
            <p:nvPr/>
          </p:nvSpPr>
          <p:spPr bwMode="auto">
            <a:xfrm>
              <a:off x="11" y="5383"/>
              <a:ext cx="10335" cy="160"/>
            </a:xfrm>
            <a:custGeom>
              <a:avLst/>
              <a:gdLst>
                <a:gd name="T0" fmla="*/ 6 w 21600"/>
                <a:gd name="T1" fmla="*/ 0 h 21600"/>
                <a:gd name="T2" fmla="*/ 0 w 21600"/>
                <a:gd name="T3" fmla="*/ 0 h 21600"/>
                <a:gd name="T4" fmla="*/ 0 w 21600"/>
                <a:gd name="T5" fmla="*/ 0 h 21600"/>
                <a:gd name="T6" fmla="*/ 0 w 21600"/>
                <a:gd name="T7" fmla="*/ 0 h 21600"/>
                <a:gd name="T8" fmla="*/ 0 w 21600"/>
                <a:gd name="T9" fmla="*/ 0 h 21600"/>
                <a:gd name="T10" fmla="*/ 3 w 21600"/>
                <a:gd name="T11" fmla="*/ 0 h 21600"/>
                <a:gd name="T12" fmla="*/ 4 w 21600"/>
                <a:gd name="T13" fmla="*/ 0 h 21600"/>
                <a:gd name="T14" fmla="*/ 6 w 21600"/>
                <a:gd name="T15" fmla="*/ 0 h 21600"/>
                <a:gd name="T16" fmla="*/ 6 w 21600"/>
                <a:gd name="T17" fmla="*/ 0 h 21600"/>
                <a:gd name="T18" fmla="*/ 6 w 21600"/>
                <a:gd name="T19" fmla="*/ 0 h 21600"/>
                <a:gd name="T20" fmla="*/ 6 w 21600"/>
                <a:gd name="T21" fmla="*/ 0 h 21600"/>
                <a:gd name="T22" fmla="*/ 6 w 21600"/>
                <a:gd name="T23" fmla="*/ 0 h 216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600" h="21600">
                  <a:moveTo>
                    <a:pt x="21542" y="1137"/>
                  </a:moveTo>
                  <a:lnTo>
                    <a:pt x="48" y="1137"/>
                  </a:lnTo>
                  <a:cubicBezTo>
                    <a:pt x="34" y="1137"/>
                    <a:pt x="21" y="824"/>
                    <a:pt x="11" y="330"/>
                  </a:cubicBezTo>
                  <a:lnTo>
                    <a:pt x="0" y="1140"/>
                  </a:lnTo>
                  <a:cubicBezTo>
                    <a:pt x="0" y="1140"/>
                    <a:pt x="305" y="21600"/>
                    <a:pt x="950" y="21600"/>
                  </a:cubicBezTo>
                  <a:cubicBezTo>
                    <a:pt x="1534" y="21600"/>
                    <a:pt x="10100" y="21600"/>
                    <a:pt x="11704" y="21600"/>
                  </a:cubicBezTo>
                  <a:cubicBezTo>
                    <a:pt x="11870" y="21600"/>
                    <a:pt x="11962" y="21600"/>
                    <a:pt x="11962" y="21600"/>
                  </a:cubicBezTo>
                  <a:cubicBezTo>
                    <a:pt x="13367" y="21600"/>
                    <a:pt x="20074" y="21600"/>
                    <a:pt x="20650" y="21600"/>
                  </a:cubicBezTo>
                  <a:cubicBezTo>
                    <a:pt x="21295" y="21600"/>
                    <a:pt x="21600" y="1140"/>
                    <a:pt x="21600" y="1140"/>
                  </a:cubicBezTo>
                  <a:lnTo>
                    <a:pt x="21585" y="0"/>
                  </a:lnTo>
                  <a:cubicBezTo>
                    <a:pt x="21574" y="700"/>
                    <a:pt x="21558" y="1137"/>
                    <a:pt x="21542" y="1137"/>
                  </a:cubicBezTo>
                  <a:close/>
                  <a:moveTo>
                    <a:pt x="21542" y="1137"/>
                  </a:moveTo>
                </a:path>
              </a:pathLst>
            </a:custGeom>
            <a:solidFill>
              <a:srgbClr val="A8A8A8"/>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2" name="AutoShape 5"/>
            <p:cNvSpPr>
              <a:spLocks/>
            </p:cNvSpPr>
            <p:nvPr/>
          </p:nvSpPr>
          <p:spPr bwMode="auto">
            <a:xfrm>
              <a:off x="4463" y="5109"/>
              <a:ext cx="1437" cy="8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0" y="0"/>
                  </a:moveTo>
                  <a:cubicBezTo>
                    <a:pt x="471" y="12947"/>
                    <a:pt x="1311" y="21600"/>
                    <a:pt x="2271" y="21600"/>
                  </a:cubicBezTo>
                  <a:lnTo>
                    <a:pt x="19329" y="21600"/>
                  </a:lnTo>
                  <a:cubicBezTo>
                    <a:pt x="20289" y="21600"/>
                    <a:pt x="21129" y="12947"/>
                    <a:pt x="21600" y="0"/>
                  </a:cubicBezTo>
                  <a:cubicBezTo>
                    <a:pt x="21600" y="0"/>
                    <a:pt x="0" y="0"/>
                    <a:pt x="0" y="0"/>
                  </a:cubicBezTo>
                  <a:close/>
                  <a:moveTo>
                    <a:pt x="0" y="0"/>
                  </a:moveTo>
                </a:path>
              </a:pathLst>
            </a:custGeom>
            <a:solidFill>
              <a:srgbClr val="D7D7D7"/>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3" name="Line 6"/>
            <p:cNvSpPr>
              <a:spLocks noChangeShapeType="1"/>
            </p:cNvSpPr>
            <p:nvPr/>
          </p:nvSpPr>
          <p:spPr bwMode="auto">
            <a:xfrm rot="10800000">
              <a:off x="12" y="5386"/>
              <a:ext cx="10328" cy="0"/>
            </a:xfrm>
            <a:prstGeom prst="line">
              <a:avLst/>
            </a:prstGeom>
            <a:noFill/>
            <a:ln w="7108">
              <a:solidFill>
                <a:srgbClr val="BCBDBF"/>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grpSp>
      <p:pic>
        <p:nvPicPr>
          <p:cNvPr id="25" name="Picture 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8395854" y="7180736"/>
            <a:ext cx="8853603" cy="4928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750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flipH="1">
            <a:off x="-3" y="1419726"/>
            <a:ext cx="192507" cy="1528009"/>
          </a:xfrm>
          <a:prstGeom prst="rect">
            <a:avLst/>
          </a:prstGeom>
          <a:solidFill>
            <a:srgbClr val="5073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C9398"/>
              </a:solidFill>
              <a:latin typeface="Bebas Neue Bold" panose="020B0606020202050201" pitchFamily="34" charset="-94"/>
            </a:endParaRPr>
          </a:p>
        </p:txBody>
      </p:sp>
      <p:sp>
        <p:nvSpPr>
          <p:cNvPr id="19" name="TextBox 18"/>
          <p:cNvSpPr txBox="1"/>
          <p:nvPr/>
        </p:nvSpPr>
        <p:spPr>
          <a:xfrm>
            <a:off x="886837" y="1419726"/>
            <a:ext cx="11911778" cy="1569660"/>
          </a:xfrm>
          <a:prstGeom prst="rect">
            <a:avLst/>
          </a:prstGeom>
          <a:noFill/>
        </p:spPr>
        <p:txBody>
          <a:bodyPr wrap="square" rtlCol="0">
            <a:spAutoFit/>
          </a:bodyPr>
          <a:lstStyle/>
          <a:p>
            <a:r>
              <a:rPr lang="en-US" sz="9600" spc="100" dirty="0">
                <a:latin typeface="Bebas Neue Bold" panose="020B0606020202050201" pitchFamily="34" charset="-94"/>
                <a:ea typeface="Open Sans" panose="020B0606030504020204" pitchFamily="34" charset="0"/>
                <a:cs typeface="Open Sans" panose="020B0606030504020204" pitchFamily="34" charset="0"/>
              </a:rPr>
              <a:t>Simulated Multi-Media</a:t>
            </a:r>
          </a:p>
        </p:txBody>
      </p:sp>
      <p:pic>
        <p:nvPicPr>
          <p:cNvPr id="4" name="Picture 3"/>
          <p:cNvPicPr>
            <a:picLocks noChangeAspect="1"/>
          </p:cNvPicPr>
          <p:nvPr/>
        </p:nvPicPr>
        <p:blipFill>
          <a:blip r:embed="rId7"/>
          <a:stretch>
            <a:fillRect/>
          </a:stretch>
        </p:blipFill>
        <p:spPr>
          <a:xfrm>
            <a:off x="9290072" y="4998317"/>
            <a:ext cx="968335" cy="761969"/>
          </a:xfrm>
          <a:prstGeom prst="rect">
            <a:avLst/>
          </a:prstGeom>
        </p:spPr>
      </p:pic>
      <p:pic>
        <p:nvPicPr>
          <p:cNvPr id="5" name="Picture 4"/>
          <p:cNvPicPr>
            <a:picLocks noChangeAspect="1"/>
          </p:cNvPicPr>
          <p:nvPr/>
        </p:nvPicPr>
        <p:blipFill>
          <a:blip r:embed="rId8"/>
          <a:stretch>
            <a:fillRect/>
          </a:stretch>
        </p:blipFill>
        <p:spPr>
          <a:xfrm>
            <a:off x="14181973" y="4964469"/>
            <a:ext cx="988756" cy="918755"/>
          </a:xfrm>
          <a:prstGeom prst="rect">
            <a:avLst/>
          </a:prstGeom>
        </p:spPr>
      </p:pic>
      <p:pic>
        <p:nvPicPr>
          <p:cNvPr id="31" name="Picture 30"/>
          <p:cNvPicPr>
            <a:picLocks noChangeAspect="1"/>
          </p:cNvPicPr>
          <p:nvPr/>
        </p:nvPicPr>
        <p:blipFill>
          <a:blip r:embed="rId9"/>
          <a:stretch>
            <a:fillRect/>
          </a:stretch>
        </p:blipFill>
        <p:spPr>
          <a:xfrm>
            <a:off x="9459029" y="4935260"/>
            <a:ext cx="933750" cy="922500"/>
          </a:xfrm>
          <a:prstGeom prst="rect">
            <a:avLst/>
          </a:prstGeom>
        </p:spPr>
      </p:pic>
      <p:pic>
        <p:nvPicPr>
          <p:cNvPr id="33" name="Picture 32"/>
          <p:cNvPicPr>
            <a:picLocks noChangeAspect="1"/>
          </p:cNvPicPr>
          <p:nvPr/>
        </p:nvPicPr>
        <p:blipFill>
          <a:blip r:embed="rId10"/>
          <a:stretch>
            <a:fillRect/>
          </a:stretch>
        </p:blipFill>
        <p:spPr>
          <a:xfrm>
            <a:off x="4422037" y="4964469"/>
            <a:ext cx="1001250" cy="990000"/>
          </a:xfrm>
          <a:prstGeom prst="rect">
            <a:avLst/>
          </a:prstGeom>
        </p:spPr>
      </p:pic>
      <p:pic>
        <p:nvPicPr>
          <p:cNvPr id="34" name="Picture 33"/>
          <p:cNvPicPr>
            <a:picLocks noChangeAspect="1"/>
          </p:cNvPicPr>
          <p:nvPr/>
        </p:nvPicPr>
        <p:blipFill>
          <a:blip r:embed="rId11"/>
          <a:stretch>
            <a:fillRect/>
          </a:stretch>
        </p:blipFill>
        <p:spPr>
          <a:xfrm>
            <a:off x="19012771" y="4923221"/>
            <a:ext cx="1001250" cy="1001250"/>
          </a:xfrm>
          <a:prstGeom prst="rect">
            <a:avLst/>
          </a:prstGeom>
        </p:spPr>
      </p:pic>
      <p:pic>
        <p:nvPicPr>
          <p:cNvPr id="2" name="pell_-_gnn_news (720p)">
            <a:hlinkClick r:id="" action="ppaction://media"/>
            <a:extLst>
              <a:ext uri="{FF2B5EF4-FFF2-40B4-BE49-F238E27FC236}">
                <a16:creationId xmlns:a16="http://schemas.microsoft.com/office/drawing/2014/main" id="{539E57E6-4B87-F918-BAFD-80A9D8805D54}"/>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1813107" y="4024993"/>
            <a:ext cx="9056914" cy="5094514"/>
          </a:xfrm>
          <a:prstGeom prst="rect">
            <a:avLst/>
          </a:prstGeom>
        </p:spPr>
      </p:pic>
      <p:pic>
        <p:nvPicPr>
          <p:cNvPr id="7" name="mosaic_riverview_2019_-_gnn_1 (540p)">
            <a:hlinkClick r:id="" action="ppaction://media"/>
            <a:extLst>
              <a:ext uri="{FF2B5EF4-FFF2-40B4-BE49-F238E27FC236}">
                <a16:creationId xmlns:a16="http://schemas.microsoft.com/office/drawing/2014/main" id="{0D4A4A20-89D4-0770-F921-7ED22FB215CC}"/>
              </a:ext>
            </a:extLst>
          </p:cNvPr>
          <p:cNvPicPr>
            <a:picLocks noChangeAspect="1"/>
          </p:cNvPicPr>
          <p:nvPr>
            <a:videoFile r:link="rId4"/>
            <p:extLst>
              <p:ext uri="{DAA4B4D4-6D71-4841-9C94-3DE7FCFB9230}">
                <p14:media xmlns:p14="http://schemas.microsoft.com/office/powerpoint/2010/main" r:embed="rId3"/>
              </p:ext>
            </p:extLst>
          </p:nvPr>
        </p:nvPicPr>
        <p:blipFill>
          <a:blip r:embed="rId13"/>
          <a:stretch>
            <a:fillRect/>
          </a:stretch>
        </p:blipFill>
        <p:spPr>
          <a:xfrm>
            <a:off x="12798615" y="4024993"/>
            <a:ext cx="9144000" cy="5143500"/>
          </a:xfrm>
          <a:prstGeom prst="rect">
            <a:avLst/>
          </a:prstGeom>
        </p:spPr>
      </p:pic>
    </p:spTree>
    <p:extLst>
      <p:ext uri="{BB962C8B-B14F-4D97-AF65-F5344CB8AC3E}">
        <p14:creationId xmlns:p14="http://schemas.microsoft.com/office/powerpoint/2010/main" val="1510097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508"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8659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video>
              <p:cMediaNode vol="80000">
                <p:cTn id="17" fill="hold" display="0">
                  <p:stCondLst>
                    <p:cond delay="indefinite"/>
                  </p:stCondLst>
                </p:cTn>
                <p:tgtEl>
                  <p:spTgt spid="7"/>
                </p:tgtEl>
              </p:cMediaNode>
            </p:video>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13EE06E-E13B-4E5D-B393-39C056B7B090}"/>
              </a:ext>
            </a:extLst>
          </p:cNvPr>
          <p:cNvSpPr/>
          <p:nvPr/>
        </p:nvSpPr>
        <p:spPr>
          <a:xfrm flipH="1">
            <a:off x="-3" y="1419726"/>
            <a:ext cx="192507" cy="1528009"/>
          </a:xfrm>
          <a:prstGeom prst="rect">
            <a:avLst/>
          </a:prstGeom>
          <a:solidFill>
            <a:srgbClr val="5073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C9398"/>
              </a:solidFill>
              <a:latin typeface="Bebas Neue Bold" panose="020B0606020202050201" pitchFamily="34" charset="-94"/>
            </a:endParaRPr>
          </a:p>
        </p:txBody>
      </p:sp>
      <p:pic>
        <p:nvPicPr>
          <p:cNvPr id="3" name="Picture 3" descr="A picture containing text, wheel&#10;&#10;Description automatically generated">
            <a:extLst>
              <a:ext uri="{FF2B5EF4-FFF2-40B4-BE49-F238E27FC236}">
                <a16:creationId xmlns:a16="http://schemas.microsoft.com/office/drawing/2014/main" id="{09F53BAB-689A-A7B9-6EFA-487DC0CD86F2}"/>
              </a:ext>
            </a:extLst>
          </p:cNvPr>
          <p:cNvPicPr>
            <a:picLocks noChangeAspect="1"/>
          </p:cNvPicPr>
          <p:nvPr/>
        </p:nvPicPr>
        <p:blipFill>
          <a:blip r:embed="rId3"/>
          <a:stretch>
            <a:fillRect/>
          </a:stretch>
        </p:blipFill>
        <p:spPr>
          <a:xfrm>
            <a:off x="-6219" y="1415702"/>
            <a:ext cx="24404547" cy="9324302"/>
          </a:xfrm>
          <a:prstGeom prst="rect">
            <a:avLst/>
          </a:prstGeom>
        </p:spPr>
      </p:pic>
    </p:spTree>
    <p:extLst>
      <p:ext uri="{BB962C8B-B14F-4D97-AF65-F5344CB8AC3E}">
        <p14:creationId xmlns:p14="http://schemas.microsoft.com/office/powerpoint/2010/main" val="3630516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necktie, tied, several&#10;&#10;Description automatically generated">
            <a:extLst>
              <a:ext uri="{FF2B5EF4-FFF2-40B4-BE49-F238E27FC236}">
                <a16:creationId xmlns:a16="http://schemas.microsoft.com/office/drawing/2014/main" id="{91DC86C4-EF58-2E74-E52B-91589B2939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24384001" cy="13716000"/>
          </a:xfrm>
          <a:prstGeom prst="rect">
            <a:avLst/>
          </a:prstGeom>
        </p:spPr>
      </p:pic>
      <p:sp>
        <p:nvSpPr>
          <p:cNvPr id="10" name="Rectangle 9"/>
          <p:cNvSpPr/>
          <p:nvPr/>
        </p:nvSpPr>
        <p:spPr>
          <a:xfrm flipH="1">
            <a:off x="-3" y="1419726"/>
            <a:ext cx="192507" cy="1528009"/>
          </a:xfrm>
          <a:prstGeom prst="rect">
            <a:avLst/>
          </a:prstGeom>
          <a:solidFill>
            <a:srgbClr val="5073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C9398"/>
              </a:solidFill>
              <a:latin typeface="Bebas Neue Bold" panose="020B0606020202050201" pitchFamily="34" charset="-94"/>
            </a:endParaRPr>
          </a:p>
        </p:txBody>
      </p:sp>
      <p:sp>
        <p:nvSpPr>
          <p:cNvPr id="19" name="TextBox 18"/>
          <p:cNvSpPr txBox="1"/>
          <p:nvPr/>
        </p:nvSpPr>
        <p:spPr>
          <a:xfrm>
            <a:off x="457198" y="660236"/>
            <a:ext cx="10389477" cy="3046988"/>
          </a:xfrm>
          <a:prstGeom prst="rect">
            <a:avLst/>
          </a:prstGeom>
          <a:solidFill>
            <a:schemeClr val="tx1"/>
          </a:solidFill>
        </p:spPr>
        <p:txBody>
          <a:bodyPr wrap="square" rtlCol="0">
            <a:spAutoFit/>
          </a:bodyPr>
          <a:lstStyle/>
          <a:p>
            <a:pPr algn="ctr"/>
            <a:r>
              <a:rPr lang="en-US" sz="9600" spc="100" dirty="0">
                <a:solidFill>
                  <a:schemeClr val="bg1"/>
                </a:solidFill>
                <a:latin typeface="Bebas Neue Bold" panose="020B0606020202050201" pitchFamily="34" charset="-94"/>
                <a:ea typeface="Open Sans" panose="020B0606030504020204" pitchFamily="34" charset="0"/>
                <a:cs typeface="Open Sans" panose="020B0606030504020204" pitchFamily="34" charset="0"/>
              </a:rPr>
              <a:t>operation cyber storm  </a:t>
            </a:r>
          </a:p>
          <a:p>
            <a:pPr algn="ctr"/>
            <a:r>
              <a:rPr lang="en-US" sz="9600" spc="100" dirty="0">
                <a:solidFill>
                  <a:schemeClr val="bg1"/>
                </a:solidFill>
                <a:latin typeface="Bebas Neue Bold" panose="020B0606020202050201" pitchFamily="34" charset="-94"/>
                <a:ea typeface="Open Sans" panose="020B0606030504020204" pitchFamily="34" charset="0"/>
                <a:cs typeface="Open Sans" panose="020B0606030504020204" pitchFamily="34" charset="0"/>
              </a:rPr>
              <a:t>a simulation exercise  </a:t>
            </a:r>
          </a:p>
        </p:txBody>
      </p:sp>
    </p:spTree>
    <p:extLst>
      <p:ext uri="{BB962C8B-B14F-4D97-AF65-F5344CB8AC3E}">
        <p14:creationId xmlns:p14="http://schemas.microsoft.com/office/powerpoint/2010/main" val="1903526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12">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1229750" cy="13716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4">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
        <p:nvSpPr>
          <p:cNvPr id="2" name="Title 1"/>
          <p:cNvSpPr>
            <a:spLocks noGrp="1"/>
          </p:cNvSpPr>
          <p:nvPr>
            <p:ph type="title"/>
          </p:nvPr>
        </p:nvSpPr>
        <p:spPr>
          <a:xfrm>
            <a:off x="11143366" y="911473"/>
            <a:ext cx="9955952" cy="738721"/>
          </a:xfrm>
        </p:spPr>
        <p:txBody>
          <a:bodyPr vert="horz" lIns="91440" tIns="45720" rIns="91440" bIns="45720" rtlCol="0" anchor="ctr">
            <a:normAutofit fontScale="90000"/>
          </a:bodyPr>
          <a:lstStyle/>
          <a:p>
            <a:pPr defTabSz="914400"/>
            <a:br>
              <a:rPr lang="en-US" sz="4800"/>
            </a:br>
            <a:r>
              <a:rPr lang="en-US" sz="4800">
                <a:solidFill>
                  <a:srgbClr val="000000"/>
                </a:solidFill>
                <a:latin typeface="Myriad Pro" panose="020B0703030403020204" pitchFamily="34" charset="0"/>
              </a:rPr>
              <a:t>Your Host</a:t>
            </a:r>
            <a:endParaRPr lang="en-US" sz="4800">
              <a:solidFill>
                <a:srgbClr val="000000"/>
              </a:solidFill>
              <a:cs typeface="Calibri Light"/>
            </a:endParaRPr>
          </a:p>
        </p:txBody>
      </p:sp>
      <p:sp>
        <p:nvSpPr>
          <p:cNvPr id="17"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477238"/>
            <a:ext cx="10000876" cy="10801924"/>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3">
            <a:extLst>
              <a:ext uri="{FF2B5EF4-FFF2-40B4-BE49-F238E27FC236}">
                <a16:creationId xmlns:a16="http://schemas.microsoft.com/office/drawing/2014/main" id="{191EDC3C-5CE7-4D00-8C18-5260C0FC2BC2}"/>
              </a:ext>
            </a:extLst>
          </p:cNvPr>
          <p:cNvPicPr>
            <a:picLocks noChangeAspect="1"/>
          </p:cNvPicPr>
          <p:nvPr/>
        </p:nvPicPr>
        <p:blipFill>
          <a:blip r:embed="rId3">
            <a:extLst>
              <a:ext uri="{28A0092B-C50C-407E-A947-70E740481C1C}">
                <a14:useLocalDpi xmlns:a14="http://schemas.microsoft.com/office/drawing/2010/main" val="0"/>
              </a:ext>
            </a:extLst>
          </a:blip>
          <a:srcRect l="2229" r="2229"/>
          <a:stretch/>
        </p:blipFill>
        <p:spPr>
          <a:xfrm>
            <a:off x="20" y="1814462"/>
            <a:ext cx="9676062" cy="10127476"/>
          </a:xfrm>
          <a:custGeom>
            <a:avLst/>
            <a:gdLst/>
            <a:ahLst/>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5" name="TextBox 4">
            <a:extLst>
              <a:ext uri="{FF2B5EF4-FFF2-40B4-BE49-F238E27FC236}">
                <a16:creationId xmlns:a16="http://schemas.microsoft.com/office/drawing/2014/main" id="{9CCA48CD-B62A-4F73-AC54-75E6B5664A7D}"/>
              </a:ext>
            </a:extLst>
          </p:cNvPr>
          <p:cNvSpPr txBox="1"/>
          <p:nvPr/>
        </p:nvSpPr>
        <p:spPr>
          <a:xfrm>
            <a:off x="11192430" y="2079657"/>
            <a:ext cx="11389508" cy="6793773"/>
          </a:xfrm>
          <a:prstGeom prst="rect">
            <a:avLst/>
          </a:prstGeom>
        </p:spPr>
        <p:txBody>
          <a:bodyPr vert="horz" lIns="91440" tIns="45720" rIns="91440" bIns="45720" rtlCol="0" anchor="ctr">
            <a:normAutofit lnSpcReduction="10000"/>
          </a:bodyPr>
          <a:lstStyle/>
          <a:p>
            <a:pPr defTabSz="914400">
              <a:lnSpc>
                <a:spcPct val="90000"/>
              </a:lnSpc>
              <a:spcAft>
                <a:spcPts val="600"/>
              </a:spcAft>
            </a:pPr>
            <a:r>
              <a:rPr lang="en-US" sz="5400" b="1">
                <a:solidFill>
                  <a:srgbClr val="000000"/>
                </a:solidFill>
              </a:rPr>
              <a:t>Robert Burton</a:t>
            </a:r>
          </a:p>
          <a:p>
            <a:pPr defTabSz="914400">
              <a:lnSpc>
                <a:spcPct val="90000"/>
              </a:lnSpc>
              <a:spcAft>
                <a:spcPts val="600"/>
              </a:spcAft>
            </a:pPr>
            <a:endParaRPr lang="en-US" sz="3400">
              <a:solidFill>
                <a:srgbClr val="000000"/>
              </a:solidFill>
            </a:endParaRPr>
          </a:p>
          <a:p>
            <a:pPr marL="571500" indent="-228600" defTabSz="914400">
              <a:lnSpc>
                <a:spcPct val="90000"/>
              </a:lnSpc>
              <a:spcAft>
                <a:spcPts val="600"/>
              </a:spcAft>
              <a:buFont typeface="Arial" panose="020B0604020202020204" pitchFamily="34" charset="0"/>
              <a:buChar char="•"/>
            </a:pPr>
            <a:r>
              <a:rPr lang="en-US">
                <a:solidFill>
                  <a:srgbClr val="000000"/>
                </a:solidFill>
              </a:rPr>
              <a:t>Managing Director / Co-Founder of The International Crisis Management Conference</a:t>
            </a:r>
          </a:p>
          <a:p>
            <a:pPr marL="571500" indent="-228600" defTabSz="914400">
              <a:lnSpc>
                <a:spcPct val="90000"/>
              </a:lnSpc>
              <a:spcAft>
                <a:spcPts val="600"/>
              </a:spcAft>
              <a:buFont typeface="Arial" panose="020B0604020202020204" pitchFamily="34" charset="0"/>
              <a:buChar char="•"/>
            </a:pPr>
            <a:endParaRPr lang="en-US">
              <a:solidFill>
                <a:srgbClr val="000000"/>
              </a:solidFill>
              <a:cs typeface="Calibri"/>
            </a:endParaRPr>
          </a:p>
          <a:p>
            <a:pPr marL="571500" indent="-228600" defTabSz="914400">
              <a:lnSpc>
                <a:spcPct val="90000"/>
              </a:lnSpc>
              <a:spcAft>
                <a:spcPts val="600"/>
              </a:spcAft>
              <a:buFont typeface="Arial" panose="020B0604020202020204" pitchFamily="34" charset="0"/>
              <a:buChar char="•"/>
            </a:pPr>
            <a:r>
              <a:rPr lang="en-US"/>
              <a:t>Specialties: Developing and delivering corporate war games, full / operation, functional and tabletop exercises. Scenario development, exercise design and after-action review. Criteria development and evaluation of plans, procedures and teams. Large scale exercise program design, management and execution. Risk assessments and crisis and emergency management plan development. Preparedness training program development and online education</a:t>
            </a:r>
            <a:endParaRPr lang="en-US">
              <a:solidFill>
                <a:srgbClr val="000000"/>
              </a:solidFill>
              <a:cs typeface="Calibri"/>
            </a:endParaRPr>
          </a:p>
        </p:txBody>
      </p:sp>
      <p:sp>
        <p:nvSpPr>
          <p:cNvPr id="6" name="Rectangle 5">
            <a:extLst>
              <a:ext uri="{FF2B5EF4-FFF2-40B4-BE49-F238E27FC236}">
                <a16:creationId xmlns:a16="http://schemas.microsoft.com/office/drawing/2014/main" id="{61CE9A5C-2689-4E86-95DA-AE3779A2302C}"/>
              </a:ext>
            </a:extLst>
          </p:cNvPr>
          <p:cNvSpPr/>
          <p:nvPr/>
        </p:nvSpPr>
        <p:spPr>
          <a:xfrm flipH="1">
            <a:off x="10813126" y="1345081"/>
            <a:ext cx="122351" cy="1528009"/>
          </a:xfrm>
          <a:prstGeom prst="rect">
            <a:avLst/>
          </a:prstGeom>
          <a:solidFill>
            <a:srgbClr val="5073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C9398"/>
              </a:solidFill>
              <a:latin typeface="Bebas Neue Bold" panose="020B0606020202050201" pitchFamily="34" charset="-94"/>
            </a:endParaRPr>
          </a:p>
        </p:txBody>
      </p:sp>
      <p:sp>
        <p:nvSpPr>
          <p:cNvPr id="7" name="Oval 6">
            <a:extLst>
              <a:ext uri="{FF2B5EF4-FFF2-40B4-BE49-F238E27FC236}">
                <a16:creationId xmlns:a16="http://schemas.microsoft.com/office/drawing/2014/main" id="{1F24FDEE-F8EE-424F-AABD-94A57572F194}"/>
              </a:ext>
            </a:extLst>
          </p:cNvPr>
          <p:cNvSpPr/>
          <p:nvPr/>
        </p:nvSpPr>
        <p:spPr>
          <a:xfrm>
            <a:off x="11222462" y="11616192"/>
            <a:ext cx="932480" cy="93248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Bebas Neue Bold" panose="020B0606020202050201" pitchFamily="34" charset="-94"/>
            </a:endParaRPr>
          </a:p>
        </p:txBody>
      </p:sp>
      <p:sp>
        <p:nvSpPr>
          <p:cNvPr id="9" name="Oval 8">
            <a:extLst>
              <a:ext uri="{FF2B5EF4-FFF2-40B4-BE49-F238E27FC236}">
                <a16:creationId xmlns:a16="http://schemas.microsoft.com/office/drawing/2014/main" id="{285733D4-EACE-4618-86E2-A728885A6B14}"/>
              </a:ext>
            </a:extLst>
          </p:cNvPr>
          <p:cNvSpPr/>
          <p:nvPr/>
        </p:nvSpPr>
        <p:spPr>
          <a:xfrm>
            <a:off x="11192430" y="9421988"/>
            <a:ext cx="932480" cy="93248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Bebas Neue Bold" panose="020B0606020202050201" pitchFamily="34" charset="-94"/>
            </a:endParaRPr>
          </a:p>
        </p:txBody>
      </p:sp>
      <p:pic>
        <p:nvPicPr>
          <p:cNvPr id="14" name="Picture 13">
            <a:extLst>
              <a:ext uri="{FF2B5EF4-FFF2-40B4-BE49-F238E27FC236}">
                <a16:creationId xmlns:a16="http://schemas.microsoft.com/office/drawing/2014/main" id="{9B8AD0EC-4751-41A9-A51E-7EB5D54B8376}"/>
              </a:ext>
            </a:extLst>
          </p:cNvPr>
          <p:cNvPicPr>
            <a:picLocks noChangeAspect="1"/>
          </p:cNvPicPr>
          <p:nvPr/>
        </p:nvPicPr>
        <p:blipFill>
          <a:blip r:embed="rId4"/>
          <a:stretch>
            <a:fillRect/>
          </a:stretch>
        </p:blipFill>
        <p:spPr>
          <a:xfrm>
            <a:off x="11492730" y="9585168"/>
            <a:ext cx="346117" cy="576862"/>
          </a:xfrm>
          <a:prstGeom prst="rect">
            <a:avLst/>
          </a:prstGeom>
        </p:spPr>
      </p:pic>
      <p:sp>
        <p:nvSpPr>
          <p:cNvPr id="16" name="Oval 15">
            <a:extLst>
              <a:ext uri="{FF2B5EF4-FFF2-40B4-BE49-F238E27FC236}">
                <a16:creationId xmlns:a16="http://schemas.microsoft.com/office/drawing/2014/main" id="{B39E2F3A-9281-47DA-BE64-FCF6F49AC4DA}"/>
              </a:ext>
            </a:extLst>
          </p:cNvPr>
          <p:cNvSpPr/>
          <p:nvPr/>
        </p:nvSpPr>
        <p:spPr>
          <a:xfrm>
            <a:off x="11206602" y="10518627"/>
            <a:ext cx="932480" cy="93248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Bebas Neue Bold" panose="020B0606020202050201" pitchFamily="34" charset="-94"/>
            </a:endParaRPr>
          </a:p>
        </p:txBody>
      </p:sp>
      <p:pic>
        <p:nvPicPr>
          <p:cNvPr id="20" name="Picture 19">
            <a:extLst>
              <a:ext uri="{FF2B5EF4-FFF2-40B4-BE49-F238E27FC236}">
                <a16:creationId xmlns:a16="http://schemas.microsoft.com/office/drawing/2014/main" id="{214AFE5E-41B8-4373-84A7-7E3B6005C8E0}"/>
              </a:ext>
            </a:extLst>
          </p:cNvPr>
          <p:cNvPicPr>
            <a:picLocks noChangeAspect="1"/>
          </p:cNvPicPr>
          <p:nvPr/>
        </p:nvPicPr>
        <p:blipFill>
          <a:blip r:embed="rId5"/>
          <a:stretch>
            <a:fillRect/>
          </a:stretch>
        </p:blipFill>
        <p:spPr>
          <a:xfrm>
            <a:off x="11410661" y="10790545"/>
            <a:ext cx="547511" cy="434622"/>
          </a:xfrm>
          <a:prstGeom prst="rect">
            <a:avLst/>
          </a:prstGeom>
        </p:spPr>
      </p:pic>
      <p:pic>
        <p:nvPicPr>
          <p:cNvPr id="22" name="Picture 21">
            <a:extLst>
              <a:ext uri="{FF2B5EF4-FFF2-40B4-BE49-F238E27FC236}">
                <a16:creationId xmlns:a16="http://schemas.microsoft.com/office/drawing/2014/main" id="{B0AAE511-2962-41B4-9590-9DEED69F423A}"/>
              </a:ext>
            </a:extLst>
          </p:cNvPr>
          <p:cNvPicPr>
            <a:picLocks noChangeAspect="1"/>
          </p:cNvPicPr>
          <p:nvPr/>
        </p:nvPicPr>
        <p:blipFill>
          <a:blip r:embed="rId6"/>
          <a:stretch>
            <a:fillRect/>
          </a:stretch>
        </p:blipFill>
        <p:spPr>
          <a:xfrm>
            <a:off x="11472750" y="11918728"/>
            <a:ext cx="485422" cy="395111"/>
          </a:xfrm>
          <a:prstGeom prst="rect">
            <a:avLst/>
          </a:prstGeom>
        </p:spPr>
      </p:pic>
      <p:sp>
        <p:nvSpPr>
          <p:cNvPr id="18" name="TextBox 17">
            <a:extLst>
              <a:ext uri="{FF2B5EF4-FFF2-40B4-BE49-F238E27FC236}">
                <a16:creationId xmlns:a16="http://schemas.microsoft.com/office/drawing/2014/main" id="{C238DA2F-B998-458D-A8C9-0AAA2065136D}"/>
              </a:ext>
            </a:extLst>
          </p:cNvPr>
          <p:cNvSpPr txBox="1"/>
          <p:nvPr/>
        </p:nvSpPr>
        <p:spPr>
          <a:xfrm>
            <a:off x="12458628" y="9544025"/>
            <a:ext cx="12192000" cy="646331"/>
          </a:xfrm>
          <a:prstGeom prst="rect">
            <a:avLst/>
          </a:prstGeom>
          <a:noFill/>
        </p:spPr>
        <p:txBody>
          <a:bodyPr wrap="square">
            <a:spAutoFit/>
          </a:bodyPr>
          <a:lstStyle/>
          <a:p>
            <a:r>
              <a:rPr lang="en-US" b="0" i="0">
                <a:solidFill>
                  <a:srgbClr val="000000"/>
                </a:solidFill>
                <a:effectLst/>
                <a:latin typeface="Bebas Neue Bold" panose="020B0606020202050201"/>
              </a:rPr>
              <a:t>+1.401.217.4496</a:t>
            </a:r>
            <a:r>
              <a:rPr lang="en-US">
                <a:solidFill>
                  <a:srgbClr val="000000"/>
                </a:solidFill>
              </a:rPr>
              <a:t> </a:t>
            </a:r>
            <a:endParaRPr lang="en-US"/>
          </a:p>
        </p:txBody>
      </p:sp>
      <p:sp>
        <p:nvSpPr>
          <p:cNvPr id="13" name="TextBox 12">
            <a:extLst>
              <a:ext uri="{FF2B5EF4-FFF2-40B4-BE49-F238E27FC236}">
                <a16:creationId xmlns:a16="http://schemas.microsoft.com/office/drawing/2014/main" id="{28AC6D6A-D1EF-4849-918E-478E75469C19}"/>
              </a:ext>
            </a:extLst>
          </p:cNvPr>
          <p:cNvSpPr txBox="1"/>
          <p:nvPr/>
        </p:nvSpPr>
        <p:spPr>
          <a:xfrm>
            <a:off x="12458628" y="10598260"/>
            <a:ext cx="12192000" cy="646331"/>
          </a:xfrm>
          <a:prstGeom prst="rect">
            <a:avLst/>
          </a:prstGeom>
          <a:noFill/>
        </p:spPr>
        <p:txBody>
          <a:bodyPr wrap="square">
            <a:spAutoFit/>
          </a:bodyPr>
          <a:lstStyle/>
          <a:p>
            <a:r>
              <a:rPr lang="en-US" dirty="0">
                <a:solidFill>
                  <a:srgbClr val="000000"/>
                </a:solidFill>
              </a:rPr>
              <a:t>Rob.Burton@PreparedEx.com</a:t>
            </a:r>
            <a:endParaRPr lang="en-US" dirty="0"/>
          </a:p>
        </p:txBody>
      </p:sp>
      <p:sp>
        <p:nvSpPr>
          <p:cNvPr id="15" name="TextBox 14">
            <a:extLst>
              <a:ext uri="{FF2B5EF4-FFF2-40B4-BE49-F238E27FC236}">
                <a16:creationId xmlns:a16="http://schemas.microsoft.com/office/drawing/2014/main" id="{B4646F12-C6E4-4EB7-A9B5-330FEFB06A16}"/>
              </a:ext>
            </a:extLst>
          </p:cNvPr>
          <p:cNvSpPr txBox="1"/>
          <p:nvPr/>
        </p:nvSpPr>
        <p:spPr>
          <a:xfrm>
            <a:off x="12458628" y="11748347"/>
            <a:ext cx="12192000" cy="646331"/>
          </a:xfrm>
          <a:prstGeom prst="rect">
            <a:avLst/>
          </a:prstGeom>
          <a:noFill/>
        </p:spPr>
        <p:txBody>
          <a:bodyPr wrap="square">
            <a:spAutoFit/>
          </a:bodyPr>
          <a:lstStyle/>
          <a:p>
            <a:r>
              <a:rPr lang="en-US" dirty="0">
                <a:solidFill>
                  <a:srgbClr val="000000"/>
                </a:solidFill>
              </a:rPr>
              <a:t>@RobBurton14</a:t>
            </a:r>
            <a:endParaRPr lang="en-US" dirty="0"/>
          </a:p>
        </p:txBody>
      </p:sp>
    </p:spTree>
    <p:extLst>
      <p:ext uri="{BB962C8B-B14F-4D97-AF65-F5344CB8AC3E}">
        <p14:creationId xmlns:p14="http://schemas.microsoft.com/office/powerpoint/2010/main" val="4063718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flipH="1">
            <a:off x="1657" y="962526"/>
            <a:ext cx="192507" cy="1528009"/>
          </a:xfrm>
          <a:prstGeom prst="rect">
            <a:avLst/>
          </a:prstGeom>
          <a:solidFill>
            <a:srgbClr val="5073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C9398"/>
              </a:solidFill>
              <a:latin typeface="Bebas Neue Bold" panose="020B0606020202050201" pitchFamily="34" charset="-94"/>
            </a:endParaRPr>
          </a:p>
        </p:txBody>
      </p:sp>
      <p:sp>
        <p:nvSpPr>
          <p:cNvPr id="19" name="TextBox 18"/>
          <p:cNvSpPr txBox="1"/>
          <p:nvPr/>
        </p:nvSpPr>
        <p:spPr>
          <a:xfrm>
            <a:off x="843227" y="1021780"/>
            <a:ext cx="17504695" cy="1569660"/>
          </a:xfrm>
          <a:prstGeom prst="rect">
            <a:avLst/>
          </a:prstGeom>
          <a:noFill/>
        </p:spPr>
        <p:txBody>
          <a:bodyPr wrap="square" lIns="91440" tIns="45720" rIns="91440" bIns="45720" rtlCol="0" anchor="t">
            <a:spAutoFit/>
          </a:bodyPr>
          <a:lstStyle/>
          <a:p>
            <a:r>
              <a:rPr lang="en-US" sz="9600" spc="100" dirty="0">
                <a:latin typeface="Bebas Neue Bold" panose="020B0606020202050201" pitchFamily="34" charset="-94"/>
                <a:ea typeface="Open Sans"/>
                <a:cs typeface="Open Sans"/>
              </a:rPr>
              <a:t>Company background (handout)</a:t>
            </a:r>
          </a:p>
        </p:txBody>
      </p:sp>
      <p:pic>
        <p:nvPicPr>
          <p:cNvPr id="4" name="Picture 3"/>
          <p:cNvPicPr>
            <a:picLocks noChangeAspect="1"/>
          </p:cNvPicPr>
          <p:nvPr/>
        </p:nvPicPr>
        <p:blipFill>
          <a:blip r:embed="rId3"/>
          <a:stretch>
            <a:fillRect/>
          </a:stretch>
        </p:blipFill>
        <p:spPr>
          <a:xfrm>
            <a:off x="9290072" y="4998317"/>
            <a:ext cx="968335" cy="761969"/>
          </a:xfrm>
          <a:prstGeom prst="rect">
            <a:avLst/>
          </a:prstGeom>
        </p:spPr>
      </p:pic>
      <p:pic>
        <p:nvPicPr>
          <p:cNvPr id="5" name="Picture 4"/>
          <p:cNvPicPr>
            <a:picLocks noChangeAspect="1"/>
          </p:cNvPicPr>
          <p:nvPr/>
        </p:nvPicPr>
        <p:blipFill>
          <a:blip r:embed="rId4"/>
          <a:stretch>
            <a:fillRect/>
          </a:stretch>
        </p:blipFill>
        <p:spPr>
          <a:xfrm>
            <a:off x="14181973" y="4964469"/>
            <a:ext cx="988756" cy="918755"/>
          </a:xfrm>
          <a:prstGeom prst="rect">
            <a:avLst/>
          </a:prstGeom>
        </p:spPr>
      </p:pic>
      <p:pic>
        <p:nvPicPr>
          <p:cNvPr id="31" name="Picture 30"/>
          <p:cNvPicPr>
            <a:picLocks noChangeAspect="1"/>
          </p:cNvPicPr>
          <p:nvPr/>
        </p:nvPicPr>
        <p:blipFill>
          <a:blip r:embed="rId5"/>
          <a:stretch>
            <a:fillRect/>
          </a:stretch>
        </p:blipFill>
        <p:spPr>
          <a:xfrm>
            <a:off x="9459029" y="4935260"/>
            <a:ext cx="933750" cy="922500"/>
          </a:xfrm>
          <a:prstGeom prst="rect">
            <a:avLst/>
          </a:prstGeom>
        </p:spPr>
      </p:pic>
      <p:pic>
        <p:nvPicPr>
          <p:cNvPr id="33" name="Picture 32"/>
          <p:cNvPicPr>
            <a:picLocks noChangeAspect="1"/>
          </p:cNvPicPr>
          <p:nvPr/>
        </p:nvPicPr>
        <p:blipFill>
          <a:blip r:embed="rId6"/>
          <a:stretch>
            <a:fillRect/>
          </a:stretch>
        </p:blipFill>
        <p:spPr>
          <a:xfrm>
            <a:off x="4422037" y="4964469"/>
            <a:ext cx="1001250" cy="990000"/>
          </a:xfrm>
          <a:prstGeom prst="rect">
            <a:avLst/>
          </a:prstGeom>
        </p:spPr>
      </p:pic>
      <p:pic>
        <p:nvPicPr>
          <p:cNvPr id="34" name="Picture 33"/>
          <p:cNvPicPr>
            <a:picLocks noChangeAspect="1"/>
          </p:cNvPicPr>
          <p:nvPr/>
        </p:nvPicPr>
        <p:blipFill>
          <a:blip r:embed="rId7"/>
          <a:stretch>
            <a:fillRect/>
          </a:stretch>
        </p:blipFill>
        <p:spPr>
          <a:xfrm>
            <a:off x="19012771" y="4923221"/>
            <a:ext cx="1001250" cy="1001250"/>
          </a:xfrm>
          <a:prstGeom prst="rect">
            <a:avLst/>
          </a:prstGeom>
        </p:spPr>
      </p:pic>
      <p:sp>
        <p:nvSpPr>
          <p:cNvPr id="2" name="TextBox 1"/>
          <p:cNvSpPr txBox="1"/>
          <p:nvPr/>
        </p:nvSpPr>
        <p:spPr>
          <a:xfrm>
            <a:off x="916980" y="2947044"/>
            <a:ext cx="10783180" cy="11541621"/>
          </a:xfrm>
          <a:prstGeom prst="rect">
            <a:avLst/>
          </a:prstGeom>
          <a:noFill/>
        </p:spPr>
        <p:txBody>
          <a:bodyPr wrap="square" lIns="91440" tIns="45720" rIns="91440" bIns="45720" rtlCol="0" anchor="t">
            <a:spAutoFit/>
          </a:bodyPr>
          <a:lstStyle/>
          <a:p>
            <a:r>
              <a:rPr lang="en-US" sz="4000" dirty="0"/>
              <a:t>Company: Global Petroleum of Wisconsin </a:t>
            </a:r>
          </a:p>
          <a:p>
            <a:endParaRPr lang="en-US" sz="4000" dirty="0">
              <a:cs typeface="Calibri"/>
            </a:endParaRPr>
          </a:p>
          <a:p>
            <a:pPr marL="571500" indent="-571500">
              <a:buFont typeface="Arial" panose="020B0604020202020204" pitchFamily="34" charset="0"/>
              <a:buChar char="•"/>
            </a:pPr>
            <a:r>
              <a:rPr lang="en-US" sz="4000" dirty="0">
                <a:cs typeface="Calibri"/>
              </a:rPr>
              <a:t>870 Employees (3 Operating Shifts)  </a:t>
            </a:r>
          </a:p>
          <a:p>
            <a:pPr marL="571500" indent="-571500">
              <a:buFont typeface="Arial" panose="020B0604020202020204" pitchFamily="34" charset="0"/>
              <a:buChar char="•"/>
            </a:pPr>
            <a:r>
              <a:rPr lang="en-US" sz="4000" dirty="0">
                <a:cs typeface="Calibri"/>
              </a:rPr>
              <a:t>On Lake Michigan 10 Miles North of Milwaukee </a:t>
            </a:r>
          </a:p>
          <a:p>
            <a:pPr marL="571500" indent="-571500">
              <a:buFont typeface="Arial" panose="020B0604020202020204" pitchFamily="34" charset="0"/>
              <a:buChar char="•"/>
            </a:pPr>
            <a:r>
              <a:rPr lang="en-US" sz="4000" dirty="0">
                <a:cs typeface="Calibri"/>
              </a:rPr>
              <a:t>Trained Emergency Response Team and Own Fire Response Capabilities  </a:t>
            </a:r>
          </a:p>
          <a:p>
            <a:pPr marL="571500" indent="-571500">
              <a:buFont typeface="Arial" panose="020B0604020202020204" pitchFamily="34" charset="0"/>
              <a:buChar char="•"/>
            </a:pPr>
            <a:r>
              <a:rPr lang="en-US" sz="4000" dirty="0">
                <a:cs typeface="Calibri"/>
              </a:rPr>
              <a:t>Corporate Crisis Team  </a:t>
            </a:r>
          </a:p>
          <a:p>
            <a:pPr marL="571500" indent="-571500">
              <a:buFont typeface="Arial" panose="020B0604020202020204" pitchFamily="34" charset="0"/>
              <a:buChar char="•"/>
            </a:pPr>
            <a:r>
              <a:rPr lang="en-US" sz="4000" dirty="0">
                <a:cs typeface="Calibri"/>
              </a:rPr>
              <a:t>No Joint Exercises with Corporate  </a:t>
            </a:r>
          </a:p>
          <a:p>
            <a:pPr marL="571500" indent="-571500">
              <a:buFont typeface="Arial" panose="020B0604020202020204" pitchFamily="34" charset="0"/>
              <a:buChar char="•"/>
            </a:pPr>
            <a:r>
              <a:rPr lang="en-US" sz="4000" dirty="0">
                <a:cs typeface="Calibri"/>
              </a:rPr>
              <a:t>Safety and Fire Drills Conducted Monthly  </a:t>
            </a:r>
          </a:p>
          <a:p>
            <a:pPr marL="571500" indent="-571500">
              <a:buFont typeface="Arial" panose="020B0604020202020204" pitchFamily="34" charset="0"/>
              <a:buChar char="•"/>
            </a:pPr>
            <a:r>
              <a:rPr lang="en-US" sz="4000" dirty="0">
                <a:cs typeface="Calibri"/>
              </a:rPr>
              <a:t>Fire Department Visit Annually </a:t>
            </a:r>
          </a:p>
          <a:p>
            <a:pPr marL="571500" indent="-571500">
              <a:buFont typeface="Arial" panose="020B0604020202020204" pitchFamily="34" charset="0"/>
              <a:buChar char="•"/>
            </a:pPr>
            <a:r>
              <a:rPr lang="en-US" sz="4000" dirty="0">
                <a:cs typeface="Calibri"/>
              </a:rPr>
              <a:t>Never Conducted a Full-Scale Exercise </a:t>
            </a:r>
          </a:p>
          <a:p>
            <a:pPr marL="571500" indent="-571500">
              <a:buFont typeface="Arial" panose="020B0604020202020204" pitchFamily="34" charset="0"/>
              <a:buChar char="•"/>
            </a:pPr>
            <a:r>
              <a:rPr lang="en-US" sz="4000" dirty="0">
                <a:cs typeface="Calibri"/>
              </a:rPr>
              <a:t>Chlorine, Hydrochloric Acid and Ammonia with Quantity Levels Unknown </a:t>
            </a:r>
          </a:p>
          <a:p>
            <a:pPr marL="571500" indent="-571500">
              <a:buFont typeface="Arial" panose="020B0604020202020204" pitchFamily="34" charset="0"/>
              <a:buChar char="•"/>
            </a:pPr>
            <a:r>
              <a:rPr lang="en-US" sz="4000" dirty="0">
                <a:cs typeface="Calibri"/>
              </a:rPr>
              <a:t>Integrated systems (like Colonial Pipeline) </a:t>
            </a:r>
          </a:p>
          <a:p>
            <a:pPr marL="571500" indent="-571500">
              <a:buFont typeface="Arial" panose="020B0604020202020204" pitchFamily="34" charset="0"/>
              <a:buChar char="•"/>
            </a:pPr>
            <a:endParaRPr lang="en-US" sz="4000" dirty="0"/>
          </a:p>
          <a:p>
            <a:endParaRPr lang="en-US" sz="7200" dirty="0"/>
          </a:p>
          <a:p>
            <a:endParaRPr lang="en-US" sz="7200" dirty="0"/>
          </a:p>
        </p:txBody>
      </p:sp>
      <p:pic>
        <p:nvPicPr>
          <p:cNvPr id="6" name="Picture 5" descr="A body of water with a city in the background&#10;&#10;Description automatically generated with medium confidence">
            <a:extLst>
              <a:ext uri="{FF2B5EF4-FFF2-40B4-BE49-F238E27FC236}">
                <a16:creationId xmlns:a16="http://schemas.microsoft.com/office/drawing/2014/main" id="{E78F91AF-EEFB-AF20-B52E-BBBC412B53F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391053" y="5760286"/>
            <a:ext cx="11992947" cy="7997582"/>
          </a:xfrm>
          <a:prstGeom prst="rect">
            <a:avLst/>
          </a:prstGeom>
        </p:spPr>
      </p:pic>
    </p:spTree>
    <p:extLst>
      <p:ext uri="{BB962C8B-B14F-4D97-AF65-F5344CB8AC3E}">
        <p14:creationId xmlns:p14="http://schemas.microsoft.com/office/powerpoint/2010/main" val="474791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flipH="1">
            <a:off x="-3" y="1419726"/>
            <a:ext cx="192507" cy="1528009"/>
          </a:xfrm>
          <a:prstGeom prst="rect">
            <a:avLst/>
          </a:prstGeom>
          <a:solidFill>
            <a:srgbClr val="5073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C9398"/>
              </a:solidFill>
              <a:latin typeface="Bebas Neue Bold" panose="020B0606020202050201" pitchFamily="34" charset="-94"/>
            </a:endParaRPr>
          </a:p>
        </p:txBody>
      </p:sp>
      <p:sp>
        <p:nvSpPr>
          <p:cNvPr id="19" name="TextBox 18"/>
          <p:cNvSpPr txBox="1"/>
          <p:nvPr/>
        </p:nvSpPr>
        <p:spPr>
          <a:xfrm>
            <a:off x="899068" y="1491709"/>
            <a:ext cx="17504695" cy="1569660"/>
          </a:xfrm>
          <a:prstGeom prst="rect">
            <a:avLst/>
          </a:prstGeom>
          <a:noFill/>
        </p:spPr>
        <p:txBody>
          <a:bodyPr wrap="square" lIns="91440" tIns="45720" rIns="91440" bIns="45720" rtlCol="0" anchor="t">
            <a:spAutoFit/>
          </a:bodyPr>
          <a:lstStyle/>
          <a:p>
            <a:r>
              <a:rPr lang="en-US" sz="9600" spc="100" dirty="0">
                <a:latin typeface="Bebas Neue Bold" panose="020B0606020202050201" pitchFamily="34" charset="-94"/>
                <a:ea typeface="Open Sans"/>
                <a:cs typeface="Open Sans"/>
              </a:rPr>
              <a:t>Company roles and game ground rules</a:t>
            </a:r>
          </a:p>
        </p:txBody>
      </p:sp>
      <p:pic>
        <p:nvPicPr>
          <p:cNvPr id="4" name="Picture 3"/>
          <p:cNvPicPr>
            <a:picLocks noChangeAspect="1"/>
          </p:cNvPicPr>
          <p:nvPr/>
        </p:nvPicPr>
        <p:blipFill>
          <a:blip r:embed="rId3"/>
          <a:stretch>
            <a:fillRect/>
          </a:stretch>
        </p:blipFill>
        <p:spPr>
          <a:xfrm>
            <a:off x="9290072" y="4998317"/>
            <a:ext cx="968335" cy="761969"/>
          </a:xfrm>
          <a:prstGeom prst="rect">
            <a:avLst/>
          </a:prstGeom>
        </p:spPr>
      </p:pic>
      <p:pic>
        <p:nvPicPr>
          <p:cNvPr id="5" name="Picture 4"/>
          <p:cNvPicPr>
            <a:picLocks noChangeAspect="1"/>
          </p:cNvPicPr>
          <p:nvPr/>
        </p:nvPicPr>
        <p:blipFill>
          <a:blip r:embed="rId4"/>
          <a:stretch>
            <a:fillRect/>
          </a:stretch>
        </p:blipFill>
        <p:spPr>
          <a:xfrm>
            <a:off x="14181973" y="4964469"/>
            <a:ext cx="988756" cy="918755"/>
          </a:xfrm>
          <a:prstGeom prst="rect">
            <a:avLst/>
          </a:prstGeom>
        </p:spPr>
      </p:pic>
      <p:pic>
        <p:nvPicPr>
          <p:cNvPr id="31" name="Picture 30"/>
          <p:cNvPicPr>
            <a:picLocks noChangeAspect="1"/>
          </p:cNvPicPr>
          <p:nvPr/>
        </p:nvPicPr>
        <p:blipFill>
          <a:blip r:embed="rId5"/>
          <a:stretch>
            <a:fillRect/>
          </a:stretch>
        </p:blipFill>
        <p:spPr>
          <a:xfrm>
            <a:off x="9459029" y="4935260"/>
            <a:ext cx="933750" cy="922500"/>
          </a:xfrm>
          <a:prstGeom prst="rect">
            <a:avLst/>
          </a:prstGeom>
        </p:spPr>
      </p:pic>
      <p:pic>
        <p:nvPicPr>
          <p:cNvPr id="33" name="Picture 32"/>
          <p:cNvPicPr>
            <a:picLocks noChangeAspect="1"/>
          </p:cNvPicPr>
          <p:nvPr/>
        </p:nvPicPr>
        <p:blipFill>
          <a:blip r:embed="rId6"/>
          <a:stretch>
            <a:fillRect/>
          </a:stretch>
        </p:blipFill>
        <p:spPr>
          <a:xfrm>
            <a:off x="4422037" y="4964469"/>
            <a:ext cx="1001250" cy="990000"/>
          </a:xfrm>
          <a:prstGeom prst="rect">
            <a:avLst/>
          </a:prstGeom>
        </p:spPr>
      </p:pic>
      <p:pic>
        <p:nvPicPr>
          <p:cNvPr id="34" name="Picture 33"/>
          <p:cNvPicPr>
            <a:picLocks noChangeAspect="1"/>
          </p:cNvPicPr>
          <p:nvPr/>
        </p:nvPicPr>
        <p:blipFill>
          <a:blip r:embed="rId7"/>
          <a:stretch>
            <a:fillRect/>
          </a:stretch>
        </p:blipFill>
        <p:spPr>
          <a:xfrm>
            <a:off x="19012771" y="4923221"/>
            <a:ext cx="1001250" cy="1001250"/>
          </a:xfrm>
          <a:prstGeom prst="rect">
            <a:avLst/>
          </a:prstGeom>
        </p:spPr>
      </p:pic>
      <p:sp>
        <p:nvSpPr>
          <p:cNvPr id="2" name="TextBox 1"/>
          <p:cNvSpPr txBox="1"/>
          <p:nvPr/>
        </p:nvSpPr>
        <p:spPr>
          <a:xfrm>
            <a:off x="1319714" y="3692617"/>
            <a:ext cx="7835986" cy="10341293"/>
          </a:xfrm>
          <a:prstGeom prst="rect">
            <a:avLst/>
          </a:prstGeom>
          <a:noFill/>
        </p:spPr>
        <p:txBody>
          <a:bodyPr wrap="square" lIns="91440" tIns="45720" rIns="91440" bIns="45720" rtlCol="0" anchor="t">
            <a:spAutoFit/>
          </a:bodyPr>
          <a:lstStyle/>
          <a:p>
            <a:r>
              <a:rPr lang="en-US" sz="6600" dirty="0"/>
              <a:t>Role Playing:</a:t>
            </a:r>
          </a:p>
          <a:p>
            <a:pPr marL="1143000" indent="-1143000">
              <a:buAutoNum type="arabicPeriod"/>
            </a:pPr>
            <a:r>
              <a:rPr lang="en-US" sz="4400" dirty="0"/>
              <a:t>Crisis Leader (GM)</a:t>
            </a:r>
          </a:p>
          <a:p>
            <a:pPr marL="1143000" indent="-1143000">
              <a:buAutoNum type="arabicPeriod"/>
            </a:pPr>
            <a:r>
              <a:rPr lang="en-US" sz="4400" dirty="0"/>
              <a:t>Communications </a:t>
            </a:r>
          </a:p>
          <a:p>
            <a:pPr marL="1143000" indent="-1143000">
              <a:buAutoNum type="arabicPeriod"/>
            </a:pPr>
            <a:r>
              <a:rPr lang="en-US" sz="4400" dirty="0"/>
              <a:t>Legal </a:t>
            </a:r>
          </a:p>
          <a:p>
            <a:pPr marL="1143000" indent="-1143000">
              <a:buAutoNum type="arabicPeriod"/>
            </a:pPr>
            <a:r>
              <a:rPr lang="en-US" sz="4400" dirty="0"/>
              <a:t>HSSE (Health, Safety, Security &amp; Environment) </a:t>
            </a:r>
          </a:p>
          <a:p>
            <a:pPr marL="1143000" indent="-1143000">
              <a:buAutoNum type="arabicPeriod"/>
            </a:pPr>
            <a:r>
              <a:rPr lang="en-US" sz="4400" dirty="0"/>
              <a:t>HR</a:t>
            </a:r>
          </a:p>
          <a:p>
            <a:pPr marL="1143000" indent="-1143000">
              <a:buAutoNum type="arabicPeriod"/>
            </a:pPr>
            <a:r>
              <a:rPr lang="en-US" sz="4400" dirty="0"/>
              <a:t>Operations </a:t>
            </a:r>
          </a:p>
          <a:p>
            <a:pPr marL="1143000" indent="-1143000">
              <a:buAutoNum type="arabicPeriod"/>
            </a:pPr>
            <a:r>
              <a:rPr lang="en-US" sz="4400" dirty="0"/>
              <a:t>Maintenance</a:t>
            </a:r>
          </a:p>
          <a:p>
            <a:pPr marL="1143000" indent="-1143000">
              <a:buAutoNum type="arabicPeriod"/>
            </a:pPr>
            <a:r>
              <a:rPr lang="en-US" sz="4400" dirty="0"/>
              <a:t>Engineering </a:t>
            </a:r>
          </a:p>
          <a:p>
            <a:pPr marL="1143000" indent="-1143000">
              <a:buAutoNum type="arabicPeriod"/>
            </a:pPr>
            <a:r>
              <a:rPr lang="en-US" sz="4400" dirty="0"/>
              <a:t>I.T. </a:t>
            </a:r>
          </a:p>
          <a:p>
            <a:pPr marL="1143000" indent="-1143000">
              <a:buAutoNum type="arabicPeriod"/>
            </a:pPr>
            <a:r>
              <a:rPr lang="en-US" sz="4400" dirty="0"/>
              <a:t>Crisis Coordinator  </a:t>
            </a:r>
          </a:p>
          <a:p>
            <a:pPr marL="1143000" indent="-1143000">
              <a:buAutoNum type="arabicPeriod"/>
            </a:pPr>
            <a:endParaRPr lang="en-US" sz="4400" dirty="0"/>
          </a:p>
          <a:p>
            <a:pPr marL="1143000" indent="-1143000">
              <a:buAutoNum type="arabicPeriod"/>
            </a:pPr>
            <a:endParaRPr lang="en-US" sz="7200" dirty="0"/>
          </a:p>
        </p:txBody>
      </p:sp>
      <p:sp>
        <p:nvSpPr>
          <p:cNvPr id="11" name="TextBox 10">
            <a:extLst>
              <a:ext uri="{FF2B5EF4-FFF2-40B4-BE49-F238E27FC236}">
                <a16:creationId xmlns:a16="http://schemas.microsoft.com/office/drawing/2014/main" id="{ACAE56C4-5482-4EC7-44FD-67EE98086403}"/>
              </a:ext>
            </a:extLst>
          </p:cNvPr>
          <p:cNvSpPr txBox="1"/>
          <p:nvPr/>
        </p:nvSpPr>
        <p:spPr>
          <a:xfrm>
            <a:off x="9278608" y="3692617"/>
            <a:ext cx="13471033" cy="14065389"/>
          </a:xfrm>
          <a:prstGeom prst="rect">
            <a:avLst/>
          </a:prstGeom>
          <a:noFill/>
        </p:spPr>
        <p:txBody>
          <a:bodyPr wrap="square" lIns="91440" tIns="45720" rIns="91440" bIns="45720" rtlCol="0" anchor="t">
            <a:spAutoFit/>
          </a:bodyPr>
          <a:lstStyle/>
          <a:p>
            <a:r>
              <a:rPr lang="en-US" sz="6600" dirty="0"/>
              <a:t>Rules:</a:t>
            </a:r>
          </a:p>
          <a:p>
            <a:pPr marL="571500" indent="-571500">
              <a:buFont typeface="Arial" panose="020B0604020202020204" pitchFamily="34" charset="0"/>
              <a:buChar char="•"/>
            </a:pPr>
            <a:r>
              <a:rPr lang="en-US" sz="4400" dirty="0"/>
              <a:t>Work together as if you're part of Global Petroleum of Wisconsin</a:t>
            </a:r>
          </a:p>
          <a:p>
            <a:pPr marL="571500" indent="-571500">
              <a:buFont typeface="Arial" panose="020B0604020202020204" pitchFamily="34" charset="0"/>
              <a:buChar char="•"/>
            </a:pPr>
            <a:r>
              <a:rPr lang="en-US" sz="4400" dirty="0"/>
              <a:t>Use the questions to help with your responses </a:t>
            </a:r>
          </a:p>
          <a:p>
            <a:pPr marL="571500" indent="-571500">
              <a:buFont typeface="Arial" panose="020B0604020202020204" pitchFamily="34" charset="0"/>
              <a:buChar char="•"/>
            </a:pPr>
            <a:r>
              <a:rPr lang="en-US" sz="4400" dirty="0"/>
              <a:t>Be ready to brief back </a:t>
            </a:r>
          </a:p>
          <a:p>
            <a:pPr marL="571500" indent="-571500">
              <a:buFont typeface="Arial" panose="020B0604020202020204" pitchFamily="34" charset="0"/>
              <a:buChar char="•"/>
            </a:pPr>
            <a:r>
              <a:rPr lang="en-US" sz="4400" dirty="0"/>
              <a:t>Have fun </a:t>
            </a:r>
          </a:p>
          <a:p>
            <a:endParaRPr lang="en-US" sz="4400" dirty="0"/>
          </a:p>
          <a:p>
            <a:r>
              <a:rPr lang="en-US" sz="6600" dirty="0"/>
              <a:t>Exercise Objectives: </a:t>
            </a:r>
          </a:p>
          <a:p>
            <a:pPr marL="571500" indent="-571500">
              <a:buFontTx/>
              <a:buChar char="-"/>
            </a:pPr>
            <a:r>
              <a:rPr lang="en-US" sz="4400" dirty="0"/>
              <a:t>Validate emergency and continuity plans</a:t>
            </a:r>
          </a:p>
          <a:p>
            <a:pPr marL="571500" indent="-571500">
              <a:buFontTx/>
              <a:buChar char="-"/>
            </a:pPr>
            <a:r>
              <a:rPr lang="en-US" sz="4400" dirty="0"/>
              <a:t>Validate Global Petroleum's leadership roles and responsibilities </a:t>
            </a:r>
          </a:p>
          <a:p>
            <a:pPr marL="571500" indent="-571500">
              <a:buFontTx/>
              <a:buChar char="-"/>
            </a:pPr>
            <a:r>
              <a:rPr lang="en-US" sz="4400" dirty="0"/>
              <a:t>Validate stakeholder communications and relationships </a:t>
            </a:r>
          </a:p>
          <a:p>
            <a:pPr marL="571500" indent="-571500">
              <a:buFontTx/>
              <a:buChar char="-"/>
            </a:pPr>
            <a:r>
              <a:rPr lang="en-US" sz="4400" dirty="0"/>
              <a:t>Continue to build our crisis response muscle memory </a:t>
            </a:r>
          </a:p>
          <a:p>
            <a:pPr marL="571500" indent="-571500">
              <a:buFontTx/>
              <a:buChar char="-"/>
            </a:pPr>
            <a:endParaRPr lang="en-US" sz="4400" dirty="0"/>
          </a:p>
          <a:p>
            <a:endParaRPr lang="en-US" sz="6600" dirty="0"/>
          </a:p>
          <a:p>
            <a:pPr marL="571500" indent="-571500">
              <a:buFont typeface="Arial" panose="020B0604020202020204" pitchFamily="34" charset="0"/>
              <a:buChar char="•"/>
            </a:pPr>
            <a:endParaRPr lang="en-US" sz="4400" dirty="0"/>
          </a:p>
          <a:p>
            <a:endParaRPr lang="en-US" sz="6600" dirty="0"/>
          </a:p>
          <a:p>
            <a:pPr marL="1143000" indent="-1143000">
              <a:buAutoNum type="arabicPeriod"/>
            </a:pPr>
            <a:endParaRPr lang="en-US" sz="7200" dirty="0"/>
          </a:p>
        </p:txBody>
      </p:sp>
    </p:spTree>
    <p:extLst>
      <p:ext uri="{BB962C8B-B14F-4D97-AF65-F5344CB8AC3E}">
        <p14:creationId xmlns:p14="http://schemas.microsoft.com/office/powerpoint/2010/main" val="4161539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flipH="1">
            <a:off x="-3" y="1419726"/>
            <a:ext cx="192507" cy="1528009"/>
          </a:xfrm>
          <a:prstGeom prst="rect">
            <a:avLst/>
          </a:prstGeom>
          <a:solidFill>
            <a:srgbClr val="5073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C9398"/>
              </a:solidFill>
              <a:latin typeface="Bebas Neue Bold" panose="020B0606020202050201" pitchFamily="34" charset="-94"/>
            </a:endParaRPr>
          </a:p>
        </p:txBody>
      </p:sp>
      <p:sp>
        <p:nvSpPr>
          <p:cNvPr id="19" name="TextBox 18"/>
          <p:cNvSpPr txBox="1"/>
          <p:nvPr/>
        </p:nvSpPr>
        <p:spPr>
          <a:xfrm>
            <a:off x="676645" y="660236"/>
            <a:ext cx="22076695" cy="3046988"/>
          </a:xfrm>
          <a:prstGeom prst="rect">
            <a:avLst/>
          </a:prstGeom>
          <a:noFill/>
        </p:spPr>
        <p:txBody>
          <a:bodyPr wrap="square" lIns="91440" tIns="45720" rIns="91440" bIns="45720" rtlCol="0" anchor="t">
            <a:spAutoFit/>
          </a:bodyPr>
          <a:lstStyle/>
          <a:p>
            <a:r>
              <a:rPr lang="en-US" sz="9600" spc="100" dirty="0">
                <a:latin typeface="Bebas Neue Bold" panose="020B0606020202050201" pitchFamily="34" charset="-94"/>
                <a:ea typeface="Open Sans"/>
                <a:cs typeface="Open Sans"/>
              </a:rPr>
              <a:t>Inject period 1 – May 18 - 21, 2022 </a:t>
            </a:r>
            <a:endParaRPr lang="en-US" dirty="0"/>
          </a:p>
          <a:p>
            <a:r>
              <a:rPr lang="en-US" sz="9600" spc="100" dirty="0">
                <a:latin typeface="Bebas Neue Bold" panose="020B0606020202050201" pitchFamily="34" charset="-94"/>
                <a:ea typeface="Open Sans"/>
                <a:cs typeface="Open Sans"/>
              </a:rPr>
              <a:t>background INFORMATION </a:t>
            </a:r>
            <a:endParaRPr lang="en-US" dirty="0"/>
          </a:p>
        </p:txBody>
      </p:sp>
      <p:pic>
        <p:nvPicPr>
          <p:cNvPr id="4" name="Picture 3"/>
          <p:cNvPicPr>
            <a:picLocks noChangeAspect="1"/>
          </p:cNvPicPr>
          <p:nvPr/>
        </p:nvPicPr>
        <p:blipFill>
          <a:blip r:embed="rId5"/>
          <a:stretch>
            <a:fillRect/>
          </a:stretch>
        </p:blipFill>
        <p:spPr>
          <a:xfrm>
            <a:off x="9290072" y="4998317"/>
            <a:ext cx="968335" cy="761969"/>
          </a:xfrm>
          <a:prstGeom prst="rect">
            <a:avLst/>
          </a:prstGeom>
        </p:spPr>
      </p:pic>
      <p:pic>
        <p:nvPicPr>
          <p:cNvPr id="5" name="Picture 4"/>
          <p:cNvPicPr>
            <a:picLocks noChangeAspect="1"/>
          </p:cNvPicPr>
          <p:nvPr/>
        </p:nvPicPr>
        <p:blipFill>
          <a:blip r:embed="rId6"/>
          <a:stretch>
            <a:fillRect/>
          </a:stretch>
        </p:blipFill>
        <p:spPr>
          <a:xfrm>
            <a:off x="14181973" y="4964469"/>
            <a:ext cx="988756" cy="918755"/>
          </a:xfrm>
          <a:prstGeom prst="rect">
            <a:avLst/>
          </a:prstGeom>
        </p:spPr>
      </p:pic>
      <p:pic>
        <p:nvPicPr>
          <p:cNvPr id="31" name="Picture 30"/>
          <p:cNvPicPr>
            <a:picLocks noChangeAspect="1"/>
          </p:cNvPicPr>
          <p:nvPr/>
        </p:nvPicPr>
        <p:blipFill>
          <a:blip r:embed="rId7"/>
          <a:stretch>
            <a:fillRect/>
          </a:stretch>
        </p:blipFill>
        <p:spPr>
          <a:xfrm>
            <a:off x="9459029" y="4935260"/>
            <a:ext cx="933750" cy="922500"/>
          </a:xfrm>
          <a:prstGeom prst="rect">
            <a:avLst/>
          </a:prstGeom>
        </p:spPr>
      </p:pic>
      <p:pic>
        <p:nvPicPr>
          <p:cNvPr id="33" name="Picture 32"/>
          <p:cNvPicPr>
            <a:picLocks noChangeAspect="1"/>
          </p:cNvPicPr>
          <p:nvPr/>
        </p:nvPicPr>
        <p:blipFill>
          <a:blip r:embed="rId8"/>
          <a:stretch>
            <a:fillRect/>
          </a:stretch>
        </p:blipFill>
        <p:spPr>
          <a:xfrm>
            <a:off x="4422037" y="4964469"/>
            <a:ext cx="1001250" cy="990000"/>
          </a:xfrm>
          <a:prstGeom prst="rect">
            <a:avLst/>
          </a:prstGeom>
        </p:spPr>
      </p:pic>
      <p:pic>
        <p:nvPicPr>
          <p:cNvPr id="3" name="Jennysvenstrup - 6_8_22_ 11.33 AM 1">
            <a:hlinkClick r:id="" action="ppaction://media"/>
            <a:extLst>
              <a:ext uri="{FF2B5EF4-FFF2-40B4-BE49-F238E27FC236}">
                <a16:creationId xmlns:a16="http://schemas.microsoft.com/office/drawing/2014/main" id="{34202164-CA03-A339-4759-F4937DA2713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548512" y="5019350"/>
            <a:ext cx="5254117" cy="4989427"/>
          </a:xfrm>
          <a:prstGeom prst="rect">
            <a:avLst/>
          </a:prstGeom>
        </p:spPr>
      </p:pic>
      <p:pic>
        <p:nvPicPr>
          <p:cNvPr id="2" name="Picture 5">
            <a:extLst>
              <a:ext uri="{FF2B5EF4-FFF2-40B4-BE49-F238E27FC236}">
                <a16:creationId xmlns:a16="http://schemas.microsoft.com/office/drawing/2014/main" id="{0C9B9CF6-505C-2B68-6FAD-1B426D3F754B}"/>
              </a:ext>
            </a:extLst>
          </p:cNvPr>
          <p:cNvPicPr>
            <a:picLocks noChangeAspect="1"/>
          </p:cNvPicPr>
          <p:nvPr/>
        </p:nvPicPr>
        <p:blipFill>
          <a:blip r:embed="rId10"/>
          <a:stretch>
            <a:fillRect/>
          </a:stretch>
        </p:blipFill>
        <p:spPr>
          <a:xfrm>
            <a:off x="14578404" y="2827472"/>
            <a:ext cx="9128951" cy="10228292"/>
          </a:xfrm>
          <a:prstGeom prst="rect">
            <a:avLst/>
          </a:prstGeom>
          <a:ln>
            <a:solidFill>
              <a:schemeClr val="tx1"/>
            </a:solidFill>
          </a:ln>
        </p:spPr>
      </p:pic>
      <p:sp>
        <p:nvSpPr>
          <p:cNvPr id="6" name="TextBox 5">
            <a:extLst>
              <a:ext uri="{FF2B5EF4-FFF2-40B4-BE49-F238E27FC236}">
                <a16:creationId xmlns:a16="http://schemas.microsoft.com/office/drawing/2014/main" id="{5520EB59-A5A9-13A1-D887-A1F6A7A93C0F}"/>
              </a:ext>
            </a:extLst>
          </p:cNvPr>
          <p:cNvSpPr txBox="1"/>
          <p:nvPr/>
        </p:nvSpPr>
        <p:spPr>
          <a:xfrm>
            <a:off x="3031959" y="10491537"/>
            <a:ext cx="10604824" cy="646331"/>
          </a:xfrm>
          <a:prstGeom prst="rect">
            <a:avLst/>
          </a:prstGeom>
          <a:noFill/>
        </p:spPr>
        <p:txBody>
          <a:bodyPr wrap="square" rtlCol="0">
            <a:spAutoFit/>
          </a:bodyPr>
          <a:lstStyle/>
          <a:p>
            <a:r>
              <a:rPr lang="en-US" dirty="0"/>
              <a:t>Adjust Volume Locally For Best Audio Experience </a:t>
            </a:r>
          </a:p>
        </p:txBody>
      </p:sp>
    </p:spTree>
    <p:extLst>
      <p:ext uri="{BB962C8B-B14F-4D97-AF65-F5344CB8AC3E}">
        <p14:creationId xmlns:p14="http://schemas.microsoft.com/office/powerpoint/2010/main" val="428213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2780"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flipH="1">
            <a:off x="0" y="748530"/>
            <a:ext cx="192507" cy="1528009"/>
          </a:xfrm>
          <a:prstGeom prst="rect">
            <a:avLst/>
          </a:prstGeom>
          <a:solidFill>
            <a:srgbClr val="5073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C9398"/>
              </a:solidFill>
              <a:latin typeface="Bebas Neue Bold" panose="020B0606020202050201" pitchFamily="34" charset="-94"/>
            </a:endParaRPr>
          </a:p>
        </p:txBody>
      </p:sp>
      <p:sp>
        <p:nvSpPr>
          <p:cNvPr id="19" name="TextBox 18"/>
          <p:cNvSpPr txBox="1"/>
          <p:nvPr/>
        </p:nvSpPr>
        <p:spPr>
          <a:xfrm>
            <a:off x="706681" y="835456"/>
            <a:ext cx="17504695" cy="1569660"/>
          </a:xfrm>
          <a:prstGeom prst="rect">
            <a:avLst/>
          </a:prstGeom>
          <a:noFill/>
        </p:spPr>
        <p:txBody>
          <a:bodyPr wrap="square" lIns="91440" tIns="45720" rIns="91440" bIns="45720" rtlCol="0" anchor="t">
            <a:spAutoFit/>
          </a:bodyPr>
          <a:lstStyle/>
          <a:p>
            <a:r>
              <a:rPr lang="en-US" sz="9600" spc="100" dirty="0">
                <a:latin typeface="Bebas Neue Bold" panose="020B0606020202050201" pitchFamily="34" charset="-94"/>
                <a:ea typeface="Open Sans"/>
                <a:cs typeface="Open Sans"/>
              </a:rPr>
              <a:t>Inject period 2 – June 1</a:t>
            </a:r>
            <a:r>
              <a:rPr lang="en-US" sz="9600" spc="100" baseline="30000" dirty="0">
                <a:latin typeface="Bebas Neue Bold" panose="020B0606020202050201" pitchFamily="34" charset="-94"/>
                <a:ea typeface="Open Sans"/>
                <a:cs typeface="Open Sans"/>
              </a:rPr>
              <a:t>st</a:t>
            </a:r>
            <a:r>
              <a:rPr lang="en-US" sz="9600" spc="100" dirty="0">
                <a:latin typeface="Bebas Neue Bold" panose="020B0606020202050201" pitchFamily="34" charset="-94"/>
                <a:ea typeface="Open Sans"/>
                <a:cs typeface="Open Sans"/>
              </a:rPr>
              <a:t>, 2022</a:t>
            </a:r>
          </a:p>
        </p:txBody>
      </p:sp>
      <p:pic>
        <p:nvPicPr>
          <p:cNvPr id="4" name="Picture 3"/>
          <p:cNvPicPr>
            <a:picLocks noChangeAspect="1"/>
          </p:cNvPicPr>
          <p:nvPr/>
        </p:nvPicPr>
        <p:blipFill>
          <a:blip r:embed="rId3"/>
          <a:stretch>
            <a:fillRect/>
          </a:stretch>
        </p:blipFill>
        <p:spPr>
          <a:xfrm>
            <a:off x="9290072" y="4998317"/>
            <a:ext cx="968335" cy="761969"/>
          </a:xfrm>
          <a:prstGeom prst="rect">
            <a:avLst/>
          </a:prstGeom>
        </p:spPr>
      </p:pic>
      <p:pic>
        <p:nvPicPr>
          <p:cNvPr id="5" name="Picture 4"/>
          <p:cNvPicPr>
            <a:picLocks noChangeAspect="1"/>
          </p:cNvPicPr>
          <p:nvPr/>
        </p:nvPicPr>
        <p:blipFill>
          <a:blip r:embed="rId4"/>
          <a:stretch>
            <a:fillRect/>
          </a:stretch>
        </p:blipFill>
        <p:spPr>
          <a:xfrm>
            <a:off x="14181973" y="4964469"/>
            <a:ext cx="988756" cy="918755"/>
          </a:xfrm>
          <a:prstGeom prst="rect">
            <a:avLst/>
          </a:prstGeom>
        </p:spPr>
      </p:pic>
      <p:pic>
        <p:nvPicPr>
          <p:cNvPr id="31" name="Picture 30"/>
          <p:cNvPicPr>
            <a:picLocks noChangeAspect="1"/>
          </p:cNvPicPr>
          <p:nvPr/>
        </p:nvPicPr>
        <p:blipFill>
          <a:blip r:embed="rId5"/>
          <a:stretch>
            <a:fillRect/>
          </a:stretch>
        </p:blipFill>
        <p:spPr>
          <a:xfrm>
            <a:off x="9459029" y="4935260"/>
            <a:ext cx="933750" cy="922500"/>
          </a:xfrm>
          <a:prstGeom prst="rect">
            <a:avLst/>
          </a:prstGeom>
        </p:spPr>
      </p:pic>
      <p:pic>
        <p:nvPicPr>
          <p:cNvPr id="33" name="Picture 32"/>
          <p:cNvPicPr>
            <a:picLocks noChangeAspect="1"/>
          </p:cNvPicPr>
          <p:nvPr/>
        </p:nvPicPr>
        <p:blipFill>
          <a:blip r:embed="rId6"/>
          <a:stretch>
            <a:fillRect/>
          </a:stretch>
        </p:blipFill>
        <p:spPr>
          <a:xfrm>
            <a:off x="4422037" y="4964469"/>
            <a:ext cx="1001250" cy="990000"/>
          </a:xfrm>
          <a:prstGeom prst="rect">
            <a:avLst/>
          </a:prstGeom>
        </p:spPr>
      </p:pic>
      <p:pic>
        <p:nvPicPr>
          <p:cNvPr id="34" name="Picture 33"/>
          <p:cNvPicPr>
            <a:picLocks noChangeAspect="1"/>
          </p:cNvPicPr>
          <p:nvPr/>
        </p:nvPicPr>
        <p:blipFill>
          <a:blip r:embed="rId7"/>
          <a:stretch>
            <a:fillRect/>
          </a:stretch>
        </p:blipFill>
        <p:spPr>
          <a:xfrm>
            <a:off x="19012771" y="4923221"/>
            <a:ext cx="1001250" cy="1001250"/>
          </a:xfrm>
          <a:prstGeom prst="rect">
            <a:avLst/>
          </a:prstGeom>
        </p:spPr>
      </p:pic>
      <p:pic>
        <p:nvPicPr>
          <p:cNvPr id="3" name="Picture 5" descr="Graphical user interface, text, website&#10;&#10;Description automatically generated">
            <a:extLst>
              <a:ext uri="{FF2B5EF4-FFF2-40B4-BE49-F238E27FC236}">
                <a16:creationId xmlns:a16="http://schemas.microsoft.com/office/drawing/2014/main" id="{3E3EA43B-3A0E-701A-90F5-26B46660761A}"/>
              </a:ext>
            </a:extLst>
          </p:cNvPr>
          <p:cNvPicPr>
            <a:picLocks noChangeAspect="1"/>
          </p:cNvPicPr>
          <p:nvPr/>
        </p:nvPicPr>
        <p:blipFill>
          <a:blip r:embed="rId8"/>
          <a:stretch>
            <a:fillRect/>
          </a:stretch>
        </p:blipFill>
        <p:spPr>
          <a:xfrm>
            <a:off x="682603" y="2774214"/>
            <a:ext cx="6807199" cy="10106330"/>
          </a:xfrm>
          <a:prstGeom prst="rect">
            <a:avLst/>
          </a:prstGeom>
          <a:ln>
            <a:solidFill>
              <a:schemeClr val="tx1"/>
            </a:solidFill>
          </a:ln>
        </p:spPr>
      </p:pic>
      <p:sp>
        <p:nvSpPr>
          <p:cNvPr id="6" name="TextBox 5">
            <a:extLst>
              <a:ext uri="{FF2B5EF4-FFF2-40B4-BE49-F238E27FC236}">
                <a16:creationId xmlns:a16="http://schemas.microsoft.com/office/drawing/2014/main" id="{74E2B939-E741-0A60-4C38-DBC53D487A89}"/>
              </a:ext>
            </a:extLst>
          </p:cNvPr>
          <p:cNvSpPr txBox="1"/>
          <p:nvPr/>
        </p:nvSpPr>
        <p:spPr>
          <a:xfrm>
            <a:off x="8267117" y="2610414"/>
            <a:ext cx="15080341" cy="114800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2200" dirty="0">
                <a:ea typeface="+mn-lt"/>
                <a:cs typeface="+mn-lt"/>
              </a:rPr>
              <a:t>On June 1, U.S. Secretary of State announces that U.S. Intelligence sources have received information that Russia is planning to launch a coordinated cyber-attack campaign against NATO partners within the next few weeks in an effort to discourage NATO members from approving the membership of Sweden and Finland. According to the information released by the State Department, Russia is engaging non-government hacker groups within Russia to carry out the attacks with a promise of protecting them from future prosecution from other nation-state security officials. U.S. Intelligence officials have assessed that the attacks may initially focus on Finland and Sweden but could quickly spill over into other NATO countries in Europe/UK and eventually include the U.S. and Canada.</a:t>
            </a:r>
          </a:p>
          <a:p>
            <a:pPr algn="just"/>
            <a:endParaRPr lang="en-US" sz="2200" dirty="0">
              <a:ea typeface="+mn-lt"/>
              <a:cs typeface="+mn-lt"/>
            </a:endParaRPr>
          </a:p>
          <a:p>
            <a:pPr algn="just"/>
            <a:r>
              <a:rPr lang="en-US" sz="2200" dirty="0">
                <a:ea typeface="+mn-lt"/>
                <a:cs typeface="+mn-lt"/>
              </a:rPr>
              <a:t>This action by Russia is expected. In the past, the U.S. Treasury Department has accused Russia’s intelligence services of cultivating and co-opting cybercriminals. U.S. intelligence agencies believe that Russian-speaking cybercriminals are shielded and often employed by the Russian government. The hacker groups operate within the Russian-speaking ecosystem and remain wary of Western intelligence services infiltrating their forums. Western cybersecurity experts say that the Kremlin </a:t>
            </a:r>
            <a:r>
              <a:rPr lang="en-US" sz="2200" dirty="0">
                <a:ea typeface="+mn-lt"/>
                <a:cs typeface="+mn-lt"/>
                <a:hlinkClick r:id="rId9"/>
              </a:rPr>
              <a:t>grants</a:t>
            </a:r>
            <a:r>
              <a:rPr lang="en-US" sz="2200" dirty="0">
                <a:ea typeface="+mn-lt"/>
                <a:cs typeface="+mn-lt"/>
              </a:rPr>
              <a:t> tacit approval to cybercriminals on Russian territory as long as they don’t target Russia or its allies, protecting them from prosecution. </a:t>
            </a:r>
            <a:endParaRPr lang="en-US" sz="2200" dirty="0">
              <a:cs typeface="Calibri"/>
            </a:endParaRPr>
          </a:p>
          <a:p>
            <a:pPr algn="just"/>
            <a:endParaRPr lang="en-US" sz="2200" dirty="0">
              <a:ea typeface="+mn-lt"/>
              <a:cs typeface="+mn-lt"/>
            </a:endParaRPr>
          </a:p>
          <a:p>
            <a:pPr algn="just"/>
            <a:r>
              <a:rPr lang="en-US" sz="2200" dirty="0">
                <a:ea typeface="+mn-lt"/>
                <a:cs typeface="+mn-lt"/>
              </a:rPr>
              <a:t>Within the last month U.S. officials have cautioned U.S.-based companies to be wary of Russian cyberattacks targeting critical infrastructure, as retaliation for the harsh sanctions imposed on Russia following its invasion of Ukraine. Russian hacking attempts are “very, very real—and current," Bryan Vorndran, assistant director of the FBI’s cyber division, said before a House of Representatives panel last month. U.S. intelligence has detected Russian hackers scanning energy sector networks as a prelude to potential attacks, Vorndran cautioned. President Joe Biden warned of potential cyberattacks against U.S. targets by the Russian government recently, citing “evolving intelligence.” The U.S. also </a:t>
            </a:r>
            <a:r>
              <a:rPr lang="en-US" sz="2200" dirty="0">
                <a:ea typeface="+mn-lt"/>
                <a:cs typeface="+mn-lt"/>
                <a:hlinkClick r:id="rId10"/>
              </a:rPr>
              <a:t>blamed</a:t>
            </a:r>
            <a:r>
              <a:rPr lang="en-US" sz="2200" dirty="0">
                <a:ea typeface="+mn-lt"/>
                <a:cs typeface="+mn-lt"/>
              </a:rPr>
              <a:t> the Russian government for cyberattacks that crashed the websites of Ukraine’s two largest banks a week before the invasion. The White House </a:t>
            </a:r>
            <a:r>
              <a:rPr lang="en-US" sz="2200" dirty="0">
                <a:ea typeface="+mn-lt"/>
                <a:cs typeface="+mn-lt"/>
                <a:hlinkClick r:id="rId11"/>
              </a:rPr>
              <a:t>sent</a:t>
            </a:r>
            <a:r>
              <a:rPr lang="en-US" sz="2200" dirty="0">
                <a:ea typeface="+mn-lt"/>
                <a:cs typeface="+mn-lt"/>
              </a:rPr>
              <a:t> Anne Neuberger, the deputy national security adviser for cyber and emerging technology, to NATO to prepare allies for potential Russian cyberattacks on Ukraine and Europe nearly a month before Russia invaded.</a:t>
            </a:r>
            <a:endParaRPr lang="en-US" sz="2200" dirty="0">
              <a:cs typeface="Calibri"/>
            </a:endParaRPr>
          </a:p>
          <a:p>
            <a:pPr algn="just"/>
            <a:endParaRPr lang="en-US" sz="2200" dirty="0">
              <a:ea typeface="+mn-lt"/>
              <a:cs typeface="+mn-lt"/>
            </a:endParaRPr>
          </a:p>
          <a:p>
            <a:pPr algn="just"/>
            <a:r>
              <a:rPr lang="en-US" sz="2200" dirty="0">
                <a:ea typeface="+mn-lt"/>
                <a:cs typeface="+mn-lt"/>
              </a:rPr>
              <a:t>The Department of Justice </a:t>
            </a:r>
            <a:r>
              <a:rPr lang="en-US" sz="2200" dirty="0">
                <a:ea typeface="+mn-lt"/>
                <a:cs typeface="+mn-lt"/>
                <a:hlinkClick r:id="rId12"/>
              </a:rPr>
              <a:t>unsealed</a:t>
            </a:r>
            <a:r>
              <a:rPr lang="en-US" sz="2200" dirty="0">
                <a:ea typeface="+mn-lt"/>
                <a:cs typeface="+mn-lt"/>
              </a:rPr>
              <a:t> indictments recently for Russian hackers who allegedly targeted energy companies and infrastructure worldwide between 2012 and 2018, causing a shutdown of a foreign refinery and compromising computers at a U.S. nuclear power plant. The DOJ said these cases, which were unrelated to Russia’s invasion of Ukraine, exemplify why the U.S. should be concerned about future hacking attempts.</a:t>
            </a:r>
            <a:endParaRPr lang="en-US" sz="2200" dirty="0">
              <a:cs typeface="Calibri"/>
            </a:endParaRPr>
          </a:p>
          <a:p>
            <a:pPr algn="just"/>
            <a:endParaRPr lang="en-US" sz="2200" dirty="0">
              <a:ea typeface="+mn-lt"/>
              <a:cs typeface="+mn-lt"/>
            </a:endParaRPr>
          </a:p>
          <a:p>
            <a:pPr algn="just"/>
            <a:r>
              <a:rPr lang="en-US" sz="2200" dirty="0">
                <a:ea typeface="+mn-lt"/>
                <a:cs typeface="+mn-lt"/>
              </a:rPr>
              <a:t>Following the State Department announcement CEOs from around the country are asking their Leadership Teams if they are confident that are prepared to address the  possibility of Russian cyber-attacks on their operations.</a:t>
            </a:r>
            <a:endParaRPr lang="en-US" sz="2200" dirty="0">
              <a:cs typeface="Calibri"/>
            </a:endParaRPr>
          </a:p>
          <a:p>
            <a:pPr algn="just"/>
            <a:endParaRPr lang="en-US" sz="2200" dirty="0">
              <a:cs typeface="Calibri"/>
            </a:endParaRPr>
          </a:p>
          <a:p>
            <a:endParaRPr lang="en-US" dirty="0">
              <a:cs typeface="Calibri"/>
            </a:endParaRPr>
          </a:p>
        </p:txBody>
      </p:sp>
    </p:spTree>
    <p:extLst>
      <p:ext uri="{BB962C8B-B14F-4D97-AF65-F5344CB8AC3E}">
        <p14:creationId xmlns:p14="http://schemas.microsoft.com/office/powerpoint/2010/main" val="2312129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flipH="1">
            <a:off x="-3" y="1419726"/>
            <a:ext cx="192507" cy="1528009"/>
          </a:xfrm>
          <a:prstGeom prst="rect">
            <a:avLst/>
          </a:prstGeom>
          <a:solidFill>
            <a:srgbClr val="5073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C9398"/>
              </a:solidFill>
              <a:latin typeface="Bebas Neue Bold" panose="020B0606020202050201" pitchFamily="34" charset="-94"/>
            </a:endParaRPr>
          </a:p>
        </p:txBody>
      </p:sp>
      <p:sp>
        <p:nvSpPr>
          <p:cNvPr id="19" name="TextBox 18"/>
          <p:cNvSpPr txBox="1"/>
          <p:nvPr/>
        </p:nvSpPr>
        <p:spPr>
          <a:xfrm>
            <a:off x="706681" y="1496395"/>
            <a:ext cx="17504695" cy="1569660"/>
          </a:xfrm>
          <a:prstGeom prst="rect">
            <a:avLst/>
          </a:prstGeom>
          <a:noFill/>
        </p:spPr>
        <p:txBody>
          <a:bodyPr wrap="square" lIns="91440" tIns="45720" rIns="91440" bIns="45720" rtlCol="0" anchor="t">
            <a:spAutoFit/>
          </a:bodyPr>
          <a:lstStyle/>
          <a:p>
            <a:r>
              <a:rPr lang="en-US" sz="9600" spc="100" dirty="0">
                <a:latin typeface="Bebas Neue Bold" panose="020B0606020202050201" pitchFamily="34" charset="-94"/>
                <a:ea typeface="Open Sans"/>
                <a:cs typeface="Open Sans"/>
              </a:rPr>
              <a:t>Inject period 3 – June 4 – 8, 2022 </a:t>
            </a:r>
          </a:p>
        </p:txBody>
      </p:sp>
      <p:pic>
        <p:nvPicPr>
          <p:cNvPr id="4" name="Picture 3"/>
          <p:cNvPicPr>
            <a:picLocks noChangeAspect="1"/>
          </p:cNvPicPr>
          <p:nvPr/>
        </p:nvPicPr>
        <p:blipFill>
          <a:blip r:embed="rId5"/>
          <a:stretch>
            <a:fillRect/>
          </a:stretch>
        </p:blipFill>
        <p:spPr>
          <a:xfrm>
            <a:off x="9290072" y="4998317"/>
            <a:ext cx="968335" cy="761969"/>
          </a:xfrm>
          <a:prstGeom prst="rect">
            <a:avLst/>
          </a:prstGeom>
        </p:spPr>
      </p:pic>
      <p:pic>
        <p:nvPicPr>
          <p:cNvPr id="5" name="Picture 4"/>
          <p:cNvPicPr>
            <a:picLocks noChangeAspect="1"/>
          </p:cNvPicPr>
          <p:nvPr/>
        </p:nvPicPr>
        <p:blipFill>
          <a:blip r:embed="rId6"/>
          <a:stretch>
            <a:fillRect/>
          </a:stretch>
        </p:blipFill>
        <p:spPr>
          <a:xfrm>
            <a:off x="14181973" y="4964469"/>
            <a:ext cx="988756" cy="918755"/>
          </a:xfrm>
          <a:prstGeom prst="rect">
            <a:avLst/>
          </a:prstGeom>
        </p:spPr>
      </p:pic>
      <p:pic>
        <p:nvPicPr>
          <p:cNvPr id="31" name="Picture 30"/>
          <p:cNvPicPr>
            <a:picLocks noChangeAspect="1"/>
          </p:cNvPicPr>
          <p:nvPr/>
        </p:nvPicPr>
        <p:blipFill>
          <a:blip r:embed="rId7"/>
          <a:stretch>
            <a:fillRect/>
          </a:stretch>
        </p:blipFill>
        <p:spPr>
          <a:xfrm>
            <a:off x="9459029" y="4935260"/>
            <a:ext cx="933750" cy="922500"/>
          </a:xfrm>
          <a:prstGeom prst="rect">
            <a:avLst/>
          </a:prstGeom>
        </p:spPr>
      </p:pic>
      <p:pic>
        <p:nvPicPr>
          <p:cNvPr id="33" name="Picture 32"/>
          <p:cNvPicPr>
            <a:picLocks noChangeAspect="1"/>
          </p:cNvPicPr>
          <p:nvPr/>
        </p:nvPicPr>
        <p:blipFill>
          <a:blip r:embed="rId8"/>
          <a:stretch>
            <a:fillRect/>
          </a:stretch>
        </p:blipFill>
        <p:spPr>
          <a:xfrm>
            <a:off x="4422037" y="4964469"/>
            <a:ext cx="1001250" cy="990000"/>
          </a:xfrm>
          <a:prstGeom prst="rect">
            <a:avLst/>
          </a:prstGeom>
        </p:spPr>
      </p:pic>
      <p:pic>
        <p:nvPicPr>
          <p:cNvPr id="34" name="Picture 33"/>
          <p:cNvPicPr>
            <a:picLocks noChangeAspect="1"/>
          </p:cNvPicPr>
          <p:nvPr/>
        </p:nvPicPr>
        <p:blipFill>
          <a:blip r:embed="rId9"/>
          <a:stretch>
            <a:fillRect/>
          </a:stretch>
        </p:blipFill>
        <p:spPr>
          <a:xfrm>
            <a:off x="19012771" y="4923221"/>
            <a:ext cx="1001250" cy="1001250"/>
          </a:xfrm>
          <a:prstGeom prst="rect">
            <a:avLst/>
          </a:prstGeom>
        </p:spPr>
      </p:pic>
      <p:pic>
        <p:nvPicPr>
          <p:cNvPr id="3" name="Jennysvenstrup - 6_8_22_ 11.34 AM 2">
            <a:hlinkClick r:id="" action="ppaction://media"/>
            <a:extLst>
              <a:ext uri="{FF2B5EF4-FFF2-40B4-BE49-F238E27FC236}">
                <a16:creationId xmlns:a16="http://schemas.microsoft.com/office/drawing/2014/main" id="{FE27725E-0CAC-66BD-9C9C-3F7F9D7ED23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438787" y="4923221"/>
            <a:ext cx="4935764" cy="4935761"/>
          </a:xfrm>
          <a:prstGeom prst="rect">
            <a:avLst/>
          </a:prstGeom>
        </p:spPr>
      </p:pic>
      <p:pic>
        <p:nvPicPr>
          <p:cNvPr id="2" name="Picture 5" descr="A picture containing text&#10;&#10;Description automatically generated">
            <a:extLst>
              <a:ext uri="{FF2B5EF4-FFF2-40B4-BE49-F238E27FC236}">
                <a16:creationId xmlns:a16="http://schemas.microsoft.com/office/drawing/2014/main" id="{2D715870-C1DB-D1D8-E0BC-D10A1A73FFD2}"/>
              </a:ext>
            </a:extLst>
          </p:cNvPr>
          <p:cNvPicPr>
            <a:picLocks noChangeAspect="1"/>
          </p:cNvPicPr>
          <p:nvPr/>
        </p:nvPicPr>
        <p:blipFill>
          <a:blip r:embed="rId11"/>
          <a:stretch>
            <a:fillRect/>
          </a:stretch>
        </p:blipFill>
        <p:spPr>
          <a:xfrm>
            <a:off x="14294149" y="2912721"/>
            <a:ext cx="9412059" cy="10015928"/>
          </a:xfrm>
          <a:prstGeom prst="rect">
            <a:avLst/>
          </a:prstGeom>
          <a:ln>
            <a:solidFill>
              <a:schemeClr val="tx1"/>
            </a:solidFill>
          </a:ln>
        </p:spPr>
      </p:pic>
      <p:sp>
        <p:nvSpPr>
          <p:cNvPr id="11" name="TextBox 10">
            <a:extLst>
              <a:ext uri="{FF2B5EF4-FFF2-40B4-BE49-F238E27FC236}">
                <a16:creationId xmlns:a16="http://schemas.microsoft.com/office/drawing/2014/main" id="{6DF322CC-17E8-1124-1DB7-04C896BB7B44}"/>
              </a:ext>
            </a:extLst>
          </p:cNvPr>
          <p:cNvSpPr txBox="1"/>
          <p:nvPr/>
        </p:nvSpPr>
        <p:spPr>
          <a:xfrm>
            <a:off x="2465761" y="10555704"/>
            <a:ext cx="9368589" cy="646331"/>
          </a:xfrm>
          <a:prstGeom prst="rect">
            <a:avLst/>
          </a:prstGeom>
          <a:noFill/>
        </p:spPr>
        <p:txBody>
          <a:bodyPr wrap="square" rtlCol="0">
            <a:spAutoFit/>
          </a:bodyPr>
          <a:lstStyle/>
          <a:p>
            <a:r>
              <a:rPr lang="en-US" dirty="0"/>
              <a:t>Adjust Volume Locally For Best Audio Experience </a:t>
            </a:r>
          </a:p>
        </p:txBody>
      </p:sp>
    </p:spTree>
    <p:extLst>
      <p:ext uri="{BB962C8B-B14F-4D97-AF65-F5344CB8AC3E}">
        <p14:creationId xmlns:p14="http://schemas.microsoft.com/office/powerpoint/2010/main" val="3060838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323"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flipH="1">
            <a:off x="-3" y="1419726"/>
            <a:ext cx="192507" cy="1528009"/>
          </a:xfrm>
          <a:prstGeom prst="rect">
            <a:avLst/>
          </a:prstGeom>
          <a:solidFill>
            <a:srgbClr val="5073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C9398"/>
              </a:solidFill>
              <a:latin typeface="Bebas Neue Bold" panose="020B0606020202050201" pitchFamily="34" charset="-94"/>
            </a:endParaRPr>
          </a:p>
        </p:txBody>
      </p:sp>
      <p:sp>
        <p:nvSpPr>
          <p:cNvPr id="19" name="TextBox 18"/>
          <p:cNvSpPr txBox="1"/>
          <p:nvPr/>
        </p:nvSpPr>
        <p:spPr>
          <a:xfrm>
            <a:off x="899068" y="1491709"/>
            <a:ext cx="17504695" cy="1569660"/>
          </a:xfrm>
          <a:prstGeom prst="rect">
            <a:avLst/>
          </a:prstGeom>
          <a:noFill/>
        </p:spPr>
        <p:txBody>
          <a:bodyPr wrap="square" lIns="91440" tIns="45720" rIns="91440" bIns="45720" rtlCol="0" anchor="t">
            <a:spAutoFit/>
          </a:bodyPr>
          <a:lstStyle/>
          <a:p>
            <a:r>
              <a:rPr lang="en-US" sz="9600" spc="100" dirty="0">
                <a:latin typeface="Bebas Neue Bold" panose="020B0606020202050201" pitchFamily="34" charset="-94"/>
                <a:ea typeface="Open Sans"/>
                <a:cs typeface="Open Sans"/>
              </a:rPr>
              <a:t>Inject period 3 – review &amp; Plan </a:t>
            </a:r>
          </a:p>
        </p:txBody>
      </p:sp>
      <p:pic>
        <p:nvPicPr>
          <p:cNvPr id="4" name="Picture 3"/>
          <p:cNvPicPr>
            <a:picLocks noChangeAspect="1"/>
          </p:cNvPicPr>
          <p:nvPr/>
        </p:nvPicPr>
        <p:blipFill>
          <a:blip r:embed="rId3"/>
          <a:stretch>
            <a:fillRect/>
          </a:stretch>
        </p:blipFill>
        <p:spPr>
          <a:xfrm>
            <a:off x="9290072" y="4998317"/>
            <a:ext cx="968335" cy="761969"/>
          </a:xfrm>
          <a:prstGeom prst="rect">
            <a:avLst/>
          </a:prstGeom>
        </p:spPr>
      </p:pic>
      <p:pic>
        <p:nvPicPr>
          <p:cNvPr id="5" name="Picture 4"/>
          <p:cNvPicPr>
            <a:picLocks noChangeAspect="1"/>
          </p:cNvPicPr>
          <p:nvPr/>
        </p:nvPicPr>
        <p:blipFill>
          <a:blip r:embed="rId4"/>
          <a:stretch>
            <a:fillRect/>
          </a:stretch>
        </p:blipFill>
        <p:spPr>
          <a:xfrm>
            <a:off x="14181973" y="4964469"/>
            <a:ext cx="988756" cy="918755"/>
          </a:xfrm>
          <a:prstGeom prst="rect">
            <a:avLst/>
          </a:prstGeom>
        </p:spPr>
      </p:pic>
      <p:pic>
        <p:nvPicPr>
          <p:cNvPr id="31" name="Picture 30"/>
          <p:cNvPicPr>
            <a:picLocks noChangeAspect="1"/>
          </p:cNvPicPr>
          <p:nvPr/>
        </p:nvPicPr>
        <p:blipFill>
          <a:blip r:embed="rId5"/>
          <a:stretch>
            <a:fillRect/>
          </a:stretch>
        </p:blipFill>
        <p:spPr>
          <a:xfrm>
            <a:off x="9459029" y="4935260"/>
            <a:ext cx="933750" cy="922500"/>
          </a:xfrm>
          <a:prstGeom prst="rect">
            <a:avLst/>
          </a:prstGeom>
        </p:spPr>
      </p:pic>
      <p:pic>
        <p:nvPicPr>
          <p:cNvPr id="33" name="Picture 32"/>
          <p:cNvPicPr>
            <a:picLocks noChangeAspect="1"/>
          </p:cNvPicPr>
          <p:nvPr/>
        </p:nvPicPr>
        <p:blipFill>
          <a:blip r:embed="rId6"/>
          <a:stretch>
            <a:fillRect/>
          </a:stretch>
        </p:blipFill>
        <p:spPr>
          <a:xfrm>
            <a:off x="4422037" y="4964469"/>
            <a:ext cx="1001250" cy="990000"/>
          </a:xfrm>
          <a:prstGeom prst="rect">
            <a:avLst/>
          </a:prstGeom>
        </p:spPr>
      </p:pic>
      <p:pic>
        <p:nvPicPr>
          <p:cNvPr id="34" name="Picture 33"/>
          <p:cNvPicPr>
            <a:picLocks noChangeAspect="1"/>
          </p:cNvPicPr>
          <p:nvPr/>
        </p:nvPicPr>
        <p:blipFill>
          <a:blip r:embed="rId7"/>
          <a:stretch>
            <a:fillRect/>
          </a:stretch>
        </p:blipFill>
        <p:spPr>
          <a:xfrm>
            <a:off x="19012771" y="4923221"/>
            <a:ext cx="1001250" cy="1001250"/>
          </a:xfrm>
          <a:prstGeom prst="rect">
            <a:avLst/>
          </a:prstGeom>
        </p:spPr>
      </p:pic>
      <p:sp>
        <p:nvSpPr>
          <p:cNvPr id="2" name="TextBox 1"/>
          <p:cNvSpPr txBox="1"/>
          <p:nvPr/>
        </p:nvSpPr>
        <p:spPr>
          <a:xfrm>
            <a:off x="899067" y="3467040"/>
            <a:ext cx="21716003" cy="9510296"/>
          </a:xfrm>
          <a:prstGeom prst="rect">
            <a:avLst/>
          </a:prstGeom>
          <a:noFill/>
        </p:spPr>
        <p:txBody>
          <a:bodyPr wrap="square" lIns="91440" tIns="45720" rIns="91440" bIns="45720" rtlCol="0" anchor="t">
            <a:spAutoFit/>
          </a:bodyPr>
          <a:lstStyle/>
          <a:p>
            <a:endParaRPr lang="en-US" sz="4000" dirty="0"/>
          </a:p>
          <a:p>
            <a:r>
              <a:rPr lang="en-US" sz="4000" b="0" i="0" dirty="0">
                <a:solidFill>
                  <a:srgbClr val="000000"/>
                </a:solidFill>
                <a:effectLst/>
              </a:rPr>
              <a:t>Following the U.S. Intelligence report, CEOs and Board of Directors across the country called in their senior leadership teams and instructed them to provide their respective Boards with a comprehensive strategy to address the potential threat to the company’s current operations. In particular they want the leadership to examine:  </a:t>
            </a:r>
          </a:p>
          <a:p>
            <a:endParaRPr lang="en-US" sz="4000" dirty="0"/>
          </a:p>
          <a:p>
            <a:pPr algn="just" rtl="0" fontAlgn="base">
              <a:buFont typeface="+mj-lt"/>
              <a:buAutoNum type="arabicPeriod"/>
            </a:pPr>
            <a:r>
              <a:rPr lang="en-US" sz="4000" b="0" i="0" dirty="0">
                <a:solidFill>
                  <a:srgbClr val="000000"/>
                </a:solidFill>
                <a:effectLst/>
              </a:rPr>
              <a:t> Company operations vulnerable to cyber-attacks and actions to minimize disruption of operations </a:t>
            </a:r>
          </a:p>
          <a:p>
            <a:pPr marL="571500" indent="-571500" algn="just" rtl="0" fontAlgn="base">
              <a:buFont typeface="Arial" panose="020B0604020202020204" pitchFamily="34" charset="0"/>
              <a:buChar char="•"/>
            </a:pPr>
            <a:r>
              <a:rPr lang="en-US" sz="4000" b="0" i="0" dirty="0">
                <a:solidFill>
                  <a:srgbClr val="000000"/>
                </a:solidFill>
                <a:effectLst/>
              </a:rPr>
              <a:t>Actions to date  </a:t>
            </a:r>
          </a:p>
          <a:p>
            <a:pPr marL="571500" indent="-571500" algn="just" rtl="0" fontAlgn="base">
              <a:buFont typeface="Arial" panose="020B0604020202020204" pitchFamily="34" charset="0"/>
              <a:buChar char="•"/>
            </a:pPr>
            <a:r>
              <a:rPr lang="en-US" sz="4000" b="0" i="0" dirty="0">
                <a:solidFill>
                  <a:srgbClr val="000000"/>
                </a:solidFill>
                <a:effectLst/>
              </a:rPr>
              <a:t>Actions planned </a:t>
            </a:r>
          </a:p>
          <a:p>
            <a:pPr algn="just" rtl="0" fontAlgn="base">
              <a:buFont typeface="+mj-lt"/>
              <a:buAutoNum type="arabicPeriod" startAt="2"/>
            </a:pPr>
            <a:r>
              <a:rPr lang="en-US" sz="4000" b="0" i="0" dirty="0">
                <a:solidFill>
                  <a:srgbClr val="000000"/>
                </a:solidFill>
                <a:effectLst/>
              </a:rPr>
              <a:t> Supply Chain vulnerabilities and plans to adapt to loss of critical material/parts for: </a:t>
            </a:r>
          </a:p>
          <a:p>
            <a:pPr marL="571500" indent="-571500" algn="just" rtl="0" fontAlgn="base">
              <a:buFont typeface="Arial" panose="020B0604020202020204" pitchFamily="34" charset="0"/>
              <a:buChar char="•"/>
            </a:pPr>
            <a:r>
              <a:rPr lang="en-US" sz="4000" b="0" i="0" dirty="0">
                <a:solidFill>
                  <a:srgbClr val="000000"/>
                </a:solidFill>
                <a:effectLst/>
              </a:rPr>
              <a:t>One month, six months or more </a:t>
            </a:r>
          </a:p>
          <a:p>
            <a:pPr algn="just" rtl="0" fontAlgn="base">
              <a:buFont typeface="+mj-lt"/>
              <a:buAutoNum type="arabicPeriod" startAt="3"/>
            </a:pPr>
            <a:r>
              <a:rPr lang="en-US" sz="4000" b="0" i="0" dirty="0">
                <a:solidFill>
                  <a:srgbClr val="000000"/>
                </a:solidFill>
                <a:effectLst/>
              </a:rPr>
              <a:t> Communications with internal and external stakeholders on potential threats and plans of actions to deal with disruptions. </a:t>
            </a:r>
          </a:p>
          <a:p>
            <a:pPr algn="just" rtl="0" fontAlgn="base"/>
            <a:endParaRPr lang="en-US" sz="3200" b="0" i="0" dirty="0">
              <a:solidFill>
                <a:srgbClr val="000000"/>
              </a:solidFill>
              <a:effectLst/>
            </a:endParaRPr>
          </a:p>
          <a:p>
            <a:r>
              <a:rPr lang="en-US" sz="6000" dirty="0"/>
              <a:t> </a:t>
            </a:r>
          </a:p>
        </p:txBody>
      </p:sp>
    </p:spTree>
    <p:extLst>
      <p:ext uri="{BB962C8B-B14F-4D97-AF65-F5344CB8AC3E}">
        <p14:creationId xmlns:p14="http://schemas.microsoft.com/office/powerpoint/2010/main" val="2151720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flipH="1">
            <a:off x="-3" y="1419726"/>
            <a:ext cx="192507" cy="1528009"/>
          </a:xfrm>
          <a:prstGeom prst="rect">
            <a:avLst/>
          </a:prstGeom>
          <a:solidFill>
            <a:srgbClr val="5073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C9398"/>
              </a:solidFill>
              <a:latin typeface="Bebas Neue Bold" panose="020B0606020202050201" pitchFamily="34" charset="-94"/>
            </a:endParaRPr>
          </a:p>
        </p:txBody>
      </p:sp>
      <p:sp>
        <p:nvSpPr>
          <p:cNvPr id="19" name="TextBox 18"/>
          <p:cNvSpPr txBox="1"/>
          <p:nvPr/>
        </p:nvSpPr>
        <p:spPr>
          <a:xfrm>
            <a:off x="899068" y="1491709"/>
            <a:ext cx="17504695" cy="1569660"/>
          </a:xfrm>
          <a:prstGeom prst="rect">
            <a:avLst/>
          </a:prstGeom>
          <a:noFill/>
        </p:spPr>
        <p:txBody>
          <a:bodyPr wrap="square" lIns="91440" tIns="45720" rIns="91440" bIns="45720" rtlCol="0" anchor="t">
            <a:spAutoFit/>
          </a:bodyPr>
          <a:lstStyle/>
          <a:p>
            <a:r>
              <a:rPr lang="en-US" sz="9600" spc="100" dirty="0">
                <a:latin typeface="Bebas Neue Bold" panose="020B0606020202050201" pitchFamily="34" charset="-94"/>
                <a:ea typeface="Open Sans"/>
                <a:cs typeface="Open Sans"/>
              </a:rPr>
              <a:t>Inject period 3  </a:t>
            </a:r>
          </a:p>
        </p:txBody>
      </p:sp>
      <p:pic>
        <p:nvPicPr>
          <p:cNvPr id="4" name="Picture 3"/>
          <p:cNvPicPr>
            <a:picLocks noChangeAspect="1"/>
          </p:cNvPicPr>
          <p:nvPr/>
        </p:nvPicPr>
        <p:blipFill>
          <a:blip r:embed="rId4"/>
          <a:stretch>
            <a:fillRect/>
          </a:stretch>
        </p:blipFill>
        <p:spPr>
          <a:xfrm>
            <a:off x="9290072" y="4998317"/>
            <a:ext cx="968335" cy="761969"/>
          </a:xfrm>
          <a:prstGeom prst="rect">
            <a:avLst/>
          </a:prstGeom>
        </p:spPr>
      </p:pic>
      <p:pic>
        <p:nvPicPr>
          <p:cNvPr id="5" name="Picture 4"/>
          <p:cNvPicPr>
            <a:picLocks noChangeAspect="1"/>
          </p:cNvPicPr>
          <p:nvPr/>
        </p:nvPicPr>
        <p:blipFill>
          <a:blip r:embed="rId5"/>
          <a:stretch>
            <a:fillRect/>
          </a:stretch>
        </p:blipFill>
        <p:spPr>
          <a:xfrm>
            <a:off x="14181973" y="4964469"/>
            <a:ext cx="988756" cy="918755"/>
          </a:xfrm>
          <a:prstGeom prst="rect">
            <a:avLst/>
          </a:prstGeom>
        </p:spPr>
      </p:pic>
      <p:pic>
        <p:nvPicPr>
          <p:cNvPr id="31" name="Picture 30"/>
          <p:cNvPicPr>
            <a:picLocks noChangeAspect="1"/>
          </p:cNvPicPr>
          <p:nvPr/>
        </p:nvPicPr>
        <p:blipFill>
          <a:blip r:embed="rId6"/>
          <a:stretch>
            <a:fillRect/>
          </a:stretch>
        </p:blipFill>
        <p:spPr>
          <a:xfrm>
            <a:off x="9459029" y="4935260"/>
            <a:ext cx="933750" cy="922500"/>
          </a:xfrm>
          <a:prstGeom prst="rect">
            <a:avLst/>
          </a:prstGeom>
        </p:spPr>
      </p:pic>
      <p:pic>
        <p:nvPicPr>
          <p:cNvPr id="33" name="Picture 32"/>
          <p:cNvPicPr>
            <a:picLocks noChangeAspect="1"/>
          </p:cNvPicPr>
          <p:nvPr/>
        </p:nvPicPr>
        <p:blipFill>
          <a:blip r:embed="rId7"/>
          <a:stretch>
            <a:fillRect/>
          </a:stretch>
        </p:blipFill>
        <p:spPr>
          <a:xfrm>
            <a:off x="4422037" y="4964469"/>
            <a:ext cx="1001250" cy="990000"/>
          </a:xfrm>
          <a:prstGeom prst="rect">
            <a:avLst/>
          </a:prstGeom>
        </p:spPr>
      </p:pic>
      <p:pic>
        <p:nvPicPr>
          <p:cNvPr id="34" name="Picture 33"/>
          <p:cNvPicPr>
            <a:picLocks noChangeAspect="1"/>
          </p:cNvPicPr>
          <p:nvPr/>
        </p:nvPicPr>
        <p:blipFill>
          <a:blip r:embed="rId8"/>
          <a:stretch>
            <a:fillRect/>
          </a:stretch>
        </p:blipFill>
        <p:spPr>
          <a:xfrm>
            <a:off x="19012771" y="4923221"/>
            <a:ext cx="1001250" cy="1001250"/>
          </a:xfrm>
          <a:prstGeom prst="rect">
            <a:avLst/>
          </a:prstGeom>
        </p:spPr>
      </p:pic>
      <p:sp>
        <p:nvSpPr>
          <p:cNvPr id="2" name="TextBox 1"/>
          <p:cNvSpPr txBox="1"/>
          <p:nvPr/>
        </p:nvSpPr>
        <p:spPr>
          <a:xfrm>
            <a:off x="899067" y="3467040"/>
            <a:ext cx="21993589" cy="11049179"/>
          </a:xfrm>
          <a:prstGeom prst="rect">
            <a:avLst/>
          </a:prstGeom>
          <a:noFill/>
        </p:spPr>
        <p:txBody>
          <a:bodyPr wrap="square" lIns="91440" tIns="45720" rIns="91440" bIns="45720" rtlCol="0" anchor="t">
            <a:spAutoFit/>
          </a:bodyPr>
          <a:lstStyle/>
          <a:p>
            <a:pPr marL="1143000" indent="-1143000">
              <a:buAutoNum type="arabicPeriod"/>
            </a:pPr>
            <a:r>
              <a:rPr lang="en-US" sz="6000" dirty="0"/>
              <a:t>Breakout into Groups</a:t>
            </a:r>
          </a:p>
          <a:p>
            <a:pPr marL="1143000" indent="-1143000">
              <a:buAutoNum type="arabicPeriod"/>
            </a:pPr>
            <a:r>
              <a:rPr lang="en-US" sz="6000" dirty="0"/>
              <a:t>Choose a Team Name (get creative)</a:t>
            </a:r>
          </a:p>
          <a:p>
            <a:pPr marL="1143000" indent="-1143000">
              <a:buAutoNum type="arabicPeriod"/>
            </a:pPr>
            <a:r>
              <a:rPr lang="en-US" sz="6000" dirty="0"/>
              <a:t>Select Roles (don’t worry about experience)   </a:t>
            </a:r>
          </a:p>
          <a:p>
            <a:pPr marL="1143000" indent="-1143000">
              <a:buAutoNum type="arabicPeriod"/>
            </a:pPr>
            <a:r>
              <a:rPr lang="en-US" sz="6000" dirty="0"/>
              <a:t>Discuss Questions </a:t>
            </a:r>
          </a:p>
          <a:p>
            <a:pPr marL="1143000" indent="-1143000">
              <a:buAutoNum type="arabicPeriod"/>
            </a:pPr>
            <a:r>
              <a:rPr lang="en-US" sz="6000" dirty="0"/>
              <a:t>Return with a Brief (30 Minutes)</a:t>
            </a:r>
          </a:p>
          <a:p>
            <a:pPr algn="just" rtl="0" fontAlgn="base"/>
            <a:endParaRPr lang="en-US" sz="3200" b="0" i="0" dirty="0">
              <a:solidFill>
                <a:srgbClr val="000000"/>
              </a:solidFill>
              <a:effectLst/>
            </a:endParaRPr>
          </a:p>
          <a:p>
            <a:pPr algn="just" rtl="0" fontAlgn="base"/>
            <a:endParaRPr lang="en-US" sz="4000" b="0" i="0" dirty="0">
              <a:solidFill>
                <a:srgbClr val="000000"/>
              </a:solidFill>
              <a:effectLst/>
            </a:endParaRPr>
          </a:p>
          <a:p>
            <a:pPr algn="just" rtl="0" fontAlgn="base"/>
            <a:r>
              <a:rPr lang="en-US" sz="4000" b="1" i="0" dirty="0">
                <a:solidFill>
                  <a:srgbClr val="000000"/>
                </a:solidFill>
                <a:effectLst/>
              </a:rPr>
              <a:t>Breakout Discussion Questions: </a:t>
            </a:r>
          </a:p>
          <a:p>
            <a:pPr algn="just" rtl="0" fontAlgn="base">
              <a:buFont typeface="+mj-lt"/>
              <a:buAutoNum type="arabicPeriod"/>
            </a:pPr>
            <a:r>
              <a:rPr lang="en-US" sz="4000" b="0" i="0" dirty="0">
                <a:solidFill>
                  <a:srgbClr val="000000"/>
                </a:solidFill>
                <a:effectLst/>
              </a:rPr>
              <a:t> If outages impact Global Petroleum operations, what are the mid-to-long-term potential issues?  </a:t>
            </a:r>
          </a:p>
          <a:p>
            <a:pPr algn="just" rtl="0" fontAlgn="base">
              <a:buFont typeface="+mj-lt"/>
              <a:buAutoNum type="arabicPeriod" startAt="2"/>
            </a:pPr>
            <a:r>
              <a:rPr lang="en-US" sz="4000" b="0" i="0" dirty="0">
                <a:solidFill>
                  <a:srgbClr val="000000"/>
                </a:solidFill>
                <a:effectLst/>
              </a:rPr>
              <a:t> What and when would you tell your stakeholders? Who are your stakeholder groups? </a:t>
            </a:r>
          </a:p>
          <a:p>
            <a:pPr algn="just" rtl="0" fontAlgn="base">
              <a:buFont typeface="+mj-lt"/>
              <a:buAutoNum type="arabicPeriod" startAt="3"/>
            </a:pPr>
            <a:r>
              <a:rPr lang="en-US" sz="4000" b="0" i="0" dirty="0">
                <a:solidFill>
                  <a:srgbClr val="000000"/>
                </a:solidFill>
                <a:effectLst/>
              </a:rPr>
              <a:t> How would a cyber-attack, like the </a:t>
            </a:r>
            <a:r>
              <a:rPr lang="en-US" sz="4000" b="0" i="0" dirty="0" err="1">
                <a:solidFill>
                  <a:srgbClr val="000000"/>
                </a:solidFill>
                <a:effectLst/>
              </a:rPr>
              <a:t>NotPetya</a:t>
            </a:r>
            <a:r>
              <a:rPr lang="en-US" sz="4000" b="0" i="0" dirty="0">
                <a:solidFill>
                  <a:srgbClr val="000000"/>
                </a:solidFill>
                <a:effectLst/>
              </a:rPr>
              <a:t> attack on Maersk shipping in 2017, affect today’s supply chain, if it also included simultaneous attacks on 3-4 of the other large shipping lines and ports? </a:t>
            </a:r>
          </a:p>
          <a:p>
            <a:pPr algn="just" rtl="0" fontAlgn="base">
              <a:buFont typeface="+mj-lt"/>
              <a:buAutoNum type="arabicPeriod" startAt="3"/>
            </a:pPr>
            <a:r>
              <a:rPr lang="en-US" sz="4000" dirty="0">
                <a:solidFill>
                  <a:srgbClr val="000000"/>
                </a:solidFill>
              </a:rPr>
              <a:t> What other questions would you be considering at this time? </a:t>
            </a:r>
            <a:endParaRPr lang="en-US" sz="4000" b="0" i="0" dirty="0">
              <a:solidFill>
                <a:srgbClr val="000000"/>
              </a:solidFill>
              <a:effectLst/>
            </a:endParaRPr>
          </a:p>
          <a:p>
            <a:pPr algn="just" rtl="0" fontAlgn="base"/>
            <a:endParaRPr lang="en-US" sz="4000" b="0" i="0" dirty="0">
              <a:solidFill>
                <a:srgbClr val="000000"/>
              </a:solidFill>
              <a:effectLst/>
            </a:endParaRPr>
          </a:p>
          <a:p>
            <a:r>
              <a:rPr lang="en-US" sz="6000" dirty="0"/>
              <a:t> </a:t>
            </a:r>
          </a:p>
        </p:txBody>
      </p:sp>
      <p:pic>
        <p:nvPicPr>
          <p:cNvPr id="3" name="Online Media 2" title="NotPetya Attack">
            <a:hlinkClick r:id="" action="ppaction://media"/>
            <a:extLst>
              <a:ext uri="{FF2B5EF4-FFF2-40B4-BE49-F238E27FC236}">
                <a16:creationId xmlns:a16="http://schemas.microsoft.com/office/drawing/2014/main" id="{6E2F2CB7-052D-ED60-C2E5-2E0E67B13384}"/>
              </a:ext>
            </a:extLst>
          </p:cNvPr>
          <p:cNvPicPr>
            <a:picLocks noRot="1" noChangeAspect="1"/>
          </p:cNvPicPr>
          <p:nvPr>
            <a:videoFile r:link="rId1"/>
          </p:nvPr>
        </p:nvPicPr>
        <p:blipFill>
          <a:blip r:embed="rId9"/>
          <a:stretch>
            <a:fillRect/>
          </a:stretch>
        </p:blipFill>
        <p:spPr>
          <a:xfrm>
            <a:off x="15924763" y="0"/>
            <a:ext cx="8459237" cy="4779469"/>
          </a:xfrm>
          <a:prstGeom prst="rect">
            <a:avLst/>
          </a:prstGeom>
        </p:spPr>
      </p:pic>
      <p:sp>
        <p:nvSpPr>
          <p:cNvPr id="11" name="TextBox 10">
            <a:extLst>
              <a:ext uri="{FF2B5EF4-FFF2-40B4-BE49-F238E27FC236}">
                <a16:creationId xmlns:a16="http://schemas.microsoft.com/office/drawing/2014/main" id="{69CDE047-4A74-4475-AF04-9947BC1434CB}"/>
              </a:ext>
            </a:extLst>
          </p:cNvPr>
          <p:cNvSpPr txBox="1"/>
          <p:nvPr/>
        </p:nvSpPr>
        <p:spPr>
          <a:xfrm>
            <a:off x="16363589" y="4917513"/>
            <a:ext cx="8020411" cy="1200329"/>
          </a:xfrm>
          <a:prstGeom prst="rect">
            <a:avLst/>
          </a:prstGeom>
          <a:noFill/>
        </p:spPr>
        <p:txBody>
          <a:bodyPr wrap="square" rtlCol="0">
            <a:spAutoFit/>
          </a:bodyPr>
          <a:lstStyle/>
          <a:p>
            <a:pPr algn="ctr"/>
            <a:r>
              <a:rPr lang="en-US" dirty="0"/>
              <a:t>Adjust Volume Locally For Best Audio Experience </a:t>
            </a:r>
          </a:p>
        </p:txBody>
      </p:sp>
    </p:spTree>
    <p:extLst>
      <p:ext uri="{BB962C8B-B14F-4D97-AF65-F5344CB8AC3E}">
        <p14:creationId xmlns:p14="http://schemas.microsoft.com/office/powerpoint/2010/main" val="1218498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flipH="1">
            <a:off x="-3" y="1419726"/>
            <a:ext cx="192507" cy="1528009"/>
          </a:xfrm>
          <a:prstGeom prst="rect">
            <a:avLst/>
          </a:prstGeom>
          <a:solidFill>
            <a:srgbClr val="5073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C9398"/>
              </a:solidFill>
              <a:latin typeface="Bebas Neue Bold" panose="020B0606020202050201" pitchFamily="34" charset="-94"/>
            </a:endParaRPr>
          </a:p>
        </p:txBody>
      </p:sp>
      <p:sp>
        <p:nvSpPr>
          <p:cNvPr id="19" name="TextBox 18"/>
          <p:cNvSpPr txBox="1"/>
          <p:nvPr/>
        </p:nvSpPr>
        <p:spPr>
          <a:xfrm>
            <a:off x="899068" y="1491709"/>
            <a:ext cx="17504695" cy="1569660"/>
          </a:xfrm>
          <a:prstGeom prst="rect">
            <a:avLst/>
          </a:prstGeom>
          <a:noFill/>
        </p:spPr>
        <p:txBody>
          <a:bodyPr wrap="square" lIns="91440" tIns="45720" rIns="91440" bIns="45720" rtlCol="0" anchor="t">
            <a:spAutoFit/>
          </a:bodyPr>
          <a:lstStyle/>
          <a:p>
            <a:r>
              <a:rPr lang="en-US" sz="9600" spc="100" dirty="0" err="1">
                <a:latin typeface="Bebas Neue Bold" panose="020B0606020202050201" pitchFamily="34" charset="-94"/>
                <a:ea typeface="Open Sans"/>
                <a:cs typeface="Open Sans"/>
              </a:rPr>
              <a:t>endex</a:t>
            </a:r>
            <a:endParaRPr lang="en-US" sz="9600" spc="100" dirty="0">
              <a:latin typeface="Bebas Neue Bold" panose="020B0606020202050201" pitchFamily="34" charset="-94"/>
              <a:ea typeface="Open Sans"/>
              <a:cs typeface="Open Sans"/>
            </a:endParaRPr>
          </a:p>
        </p:txBody>
      </p:sp>
      <p:pic>
        <p:nvPicPr>
          <p:cNvPr id="4" name="Picture 3"/>
          <p:cNvPicPr>
            <a:picLocks noChangeAspect="1"/>
          </p:cNvPicPr>
          <p:nvPr/>
        </p:nvPicPr>
        <p:blipFill>
          <a:blip r:embed="rId3"/>
          <a:stretch>
            <a:fillRect/>
          </a:stretch>
        </p:blipFill>
        <p:spPr>
          <a:xfrm>
            <a:off x="9290072" y="4998317"/>
            <a:ext cx="968335" cy="761969"/>
          </a:xfrm>
          <a:prstGeom prst="rect">
            <a:avLst/>
          </a:prstGeom>
        </p:spPr>
      </p:pic>
      <p:pic>
        <p:nvPicPr>
          <p:cNvPr id="5" name="Picture 4"/>
          <p:cNvPicPr>
            <a:picLocks noChangeAspect="1"/>
          </p:cNvPicPr>
          <p:nvPr/>
        </p:nvPicPr>
        <p:blipFill>
          <a:blip r:embed="rId4"/>
          <a:stretch>
            <a:fillRect/>
          </a:stretch>
        </p:blipFill>
        <p:spPr>
          <a:xfrm>
            <a:off x="14181973" y="4964469"/>
            <a:ext cx="988756" cy="918755"/>
          </a:xfrm>
          <a:prstGeom prst="rect">
            <a:avLst/>
          </a:prstGeom>
        </p:spPr>
      </p:pic>
      <p:pic>
        <p:nvPicPr>
          <p:cNvPr id="31" name="Picture 30"/>
          <p:cNvPicPr>
            <a:picLocks noChangeAspect="1"/>
          </p:cNvPicPr>
          <p:nvPr/>
        </p:nvPicPr>
        <p:blipFill>
          <a:blip r:embed="rId5"/>
          <a:stretch>
            <a:fillRect/>
          </a:stretch>
        </p:blipFill>
        <p:spPr>
          <a:xfrm>
            <a:off x="9459029" y="4935260"/>
            <a:ext cx="933750" cy="922500"/>
          </a:xfrm>
          <a:prstGeom prst="rect">
            <a:avLst/>
          </a:prstGeom>
        </p:spPr>
      </p:pic>
      <p:pic>
        <p:nvPicPr>
          <p:cNvPr id="33" name="Picture 32"/>
          <p:cNvPicPr>
            <a:picLocks noChangeAspect="1"/>
          </p:cNvPicPr>
          <p:nvPr/>
        </p:nvPicPr>
        <p:blipFill>
          <a:blip r:embed="rId6"/>
          <a:stretch>
            <a:fillRect/>
          </a:stretch>
        </p:blipFill>
        <p:spPr>
          <a:xfrm>
            <a:off x="4422037" y="4964469"/>
            <a:ext cx="1001250" cy="990000"/>
          </a:xfrm>
          <a:prstGeom prst="rect">
            <a:avLst/>
          </a:prstGeom>
        </p:spPr>
      </p:pic>
      <p:pic>
        <p:nvPicPr>
          <p:cNvPr id="34" name="Picture 33"/>
          <p:cNvPicPr>
            <a:picLocks noChangeAspect="1"/>
          </p:cNvPicPr>
          <p:nvPr/>
        </p:nvPicPr>
        <p:blipFill>
          <a:blip r:embed="rId7"/>
          <a:stretch>
            <a:fillRect/>
          </a:stretch>
        </p:blipFill>
        <p:spPr>
          <a:xfrm>
            <a:off x="19012771" y="4923221"/>
            <a:ext cx="1001250" cy="1001250"/>
          </a:xfrm>
          <a:prstGeom prst="rect">
            <a:avLst/>
          </a:prstGeom>
        </p:spPr>
      </p:pic>
      <p:sp>
        <p:nvSpPr>
          <p:cNvPr id="2" name="TextBox 1"/>
          <p:cNvSpPr txBox="1"/>
          <p:nvPr/>
        </p:nvSpPr>
        <p:spPr>
          <a:xfrm>
            <a:off x="899068" y="3753866"/>
            <a:ext cx="21993589" cy="7171194"/>
          </a:xfrm>
          <a:prstGeom prst="rect">
            <a:avLst/>
          </a:prstGeom>
          <a:noFill/>
        </p:spPr>
        <p:txBody>
          <a:bodyPr wrap="square" lIns="91440" tIns="45720" rIns="91440" bIns="45720" rtlCol="0" anchor="t">
            <a:spAutoFit/>
          </a:bodyPr>
          <a:lstStyle/>
          <a:p>
            <a:pPr marL="857250" indent="-857250">
              <a:buFont typeface="Wingdings" panose="05000000000000000000" pitchFamily="2" charset="2"/>
              <a:buChar char="ü"/>
            </a:pPr>
            <a:r>
              <a:rPr lang="en-US" sz="6000" b="0" i="0" dirty="0">
                <a:solidFill>
                  <a:srgbClr val="000000"/>
                </a:solidFill>
                <a:effectLst/>
              </a:rPr>
              <a:t>Document Issues </a:t>
            </a:r>
          </a:p>
          <a:p>
            <a:pPr marL="857250" indent="-857250">
              <a:buFont typeface="Wingdings" panose="05000000000000000000" pitchFamily="2" charset="2"/>
              <a:buChar char="ü"/>
            </a:pPr>
            <a:r>
              <a:rPr lang="en-US" sz="6000" dirty="0">
                <a:solidFill>
                  <a:srgbClr val="000000"/>
                </a:solidFill>
              </a:rPr>
              <a:t>Make Changes to Plans </a:t>
            </a:r>
          </a:p>
          <a:p>
            <a:pPr marL="857250" indent="-857250">
              <a:buFont typeface="Wingdings" panose="05000000000000000000" pitchFamily="2" charset="2"/>
              <a:buChar char="ü"/>
            </a:pPr>
            <a:r>
              <a:rPr lang="en-US" sz="6000" b="0" i="0" dirty="0">
                <a:solidFill>
                  <a:srgbClr val="000000"/>
                </a:solidFill>
                <a:effectLst/>
              </a:rPr>
              <a:t>Validate Changes (Lessons-to-be-Learned)</a:t>
            </a:r>
          </a:p>
          <a:p>
            <a:pPr marL="857250" indent="-857250">
              <a:buFont typeface="Wingdings" panose="05000000000000000000" pitchFamily="2" charset="2"/>
              <a:buChar char="ü"/>
            </a:pPr>
            <a:r>
              <a:rPr lang="en-US" sz="6000" dirty="0">
                <a:solidFill>
                  <a:srgbClr val="000000"/>
                </a:solidFill>
              </a:rPr>
              <a:t>Schedule Next Exercise (Advance to Functional and Full-Scale) </a:t>
            </a:r>
          </a:p>
          <a:p>
            <a:endParaRPr lang="en-US" sz="6000" b="0" i="0" dirty="0">
              <a:solidFill>
                <a:srgbClr val="000000"/>
              </a:solidFill>
              <a:effectLst/>
            </a:endParaRPr>
          </a:p>
          <a:p>
            <a:r>
              <a:rPr lang="en-US" sz="6000" dirty="0">
                <a:solidFill>
                  <a:srgbClr val="000000"/>
                </a:solidFill>
              </a:rPr>
              <a:t>Thank you!</a:t>
            </a:r>
            <a:r>
              <a:rPr lang="en-US" sz="6000" b="0" i="0" dirty="0">
                <a:solidFill>
                  <a:srgbClr val="000000"/>
                </a:solidFill>
                <a:effectLst/>
              </a:rPr>
              <a:t> </a:t>
            </a:r>
            <a:endParaRPr lang="en-US" sz="3200" b="0" i="0" dirty="0">
              <a:solidFill>
                <a:srgbClr val="000000"/>
              </a:solidFill>
              <a:effectLst/>
            </a:endParaRPr>
          </a:p>
          <a:p>
            <a:pPr algn="just" rtl="0" fontAlgn="base"/>
            <a:endParaRPr lang="en-US" sz="4000" b="0" i="0" dirty="0">
              <a:solidFill>
                <a:srgbClr val="000000"/>
              </a:solidFill>
              <a:effectLst/>
            </a:endParaRPr>
          </a:p>
          <a:p>
            <a:r>
              <a:rPr lang="en-US" sz="6000" dirty="0"/>
              <a:t> </a:t>
            </a:r>
          </a:p>
        </p:txBody>
      </p:sp>
    </p:spTree>
    <p:extLst>
      <p:ext uri="{BB962C8B-B14F-4D97-AF65-F5344CB8AC3E}">
        <p14:creationId xmlns:p14="http://schemas.microsoft.com/office/powerpoint/2010/main" val="3308067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TextBox 16"/>
          <p:cNvSpPr txBox="1"/>
          <p:nvPr/>
        </p:nvSpPr>
        <p:spPr>
          <a:xfrm>
            <a:off x="1269408" y="3057359"/>
            <a:ext cx="5448594" cy="923330"/>
          </a:xfrm>
          <a:prstGeom prst="rect">
            <a:avLst/>
          </a:prstGeom>
          <a:noFill/>
        </p:spPr>
        <p:txBody>
          <a:bodyPr wrap="square" rtlCol="0">
            <a:spAutoFit/>
          </a:bodyPr>
          <a:lstStyle/>
          <a:p>
            <a:r>
              <a:rPr lang="tr-TR" sz="5400" spc="100">
                <a:latin typeface="Bebas Neue Bold" panose="020B0606020202050201" pitchFamily="34" charset="-94"/>
                <a:ea typeface="Open Sans" panose="020B0606030504020204" pitchFamily="34" charset="0"/>
                <a:cs typeface="Open Sans" panose="020B0606030504020204" pitchFamily="34" charset="0"/>
              </a:rPr>
              <a:t>W</a:t>
            </a:r>
            <a:r>
              <a:rPr lang="en-US" sz="5400" spc="100">
                <a:latin typeface="Bebas Neue Bold" panose="020B0606020202050201" pitchFamily="34" charset="-94"/>
                <a:ea typeface="Open Sans" panose="020B0606030504020204" pitchFamily="34" charset="0"/>
                <a:cs typeface="Open Sans" panose="020B0606030504020204" pitchFamily="34" charset="0"/>
              </a:rPr>
              <a:t>E</a:t>
            </a:r>
            <a:r>
              <a:rPr lang="tr-TR" sz="5400" spc="100">
                <a:latin typeface="Bebas Neue Bold" panose="020B0606020202050201" pitchFamily="34" charset="-94"/>
                <a:ea typeface="Open Sans" panose="020B0606030504020204" pitchFamily="34" charset="0"/>
                <a:cs typeface="Open Sans" panose="020B0606030504020204" pitchFamily="34" charset="0"/>
              </a:rPr>
              <a:t>’</a:t>
            </a:r>
            <a:r>
              <a:rPr lang="en-US" sz="5400" spc="100">
                <a:latin typeface="Bebas Neue Bold" panose="020B0606020202050201" pitchFamily="34" charset="-94"/>
                <a:ea typeface="Open Sans" panose="020B0606030504020204" pitchFamily="34" charset="0"/>
                <a:cs typeface="Open Sans" panose="020B0606030504020204" pitchFamily="34" charset="0"/>
              </a:rPr>
              <a:t>RE</a:t>
            </a:r>
            <a:r>
              <a:rPr lang="tr-TR" sz="5400" spc="100">
                <a:latin typeface="Bebas Neue Bold" panose="020B0606020202050201" pitchFamily="34" charset="-94"/>
                <a:ea typeface="Open Sans" panose="020B0606030504020204" pitchFamily="34" charset="0"/>
                <a:cs typeface="Open Sans" panose="020B0606030504020204" pitchFamily="34" charset="0"/>
              </a:rPr>
              <a:t> </a:t>
            </a:r>
            <a:r>
              <a:rPr lang="en-US" sz="5400" spc="100">
                <a:latin typeface="Bebas Neue Bold" panose="020B0606020202050201" pitchFamily="34" charset="-94"/>
                <a:ea typeface="Open Sans" panose="020B0606030504020204" pitchFamily="34" charset="0"/>
                <a:cs typeface="Open Sans" panose="020B0606030504020204" pitchFamily="34" charset="0"/>
              </a:rPr>
              <a:t>SOCIAL</a:t>
            </a:r>
          </a:p>
        </p:txBody>
      </p:sp>
      <p:sp>
        <p:nvSpPr>
          <p:cNvPr id="26" name="TextBox 25"/>
          <p:cNvSpPr txBox="1"/>
          <p:nvPr/>
        </p:nvSpPr>
        <p:spPr>
          <a:xfrm>
            <a:off x="1269408" y="1399697"/>
            <a:ext cx="8614234" cy="1569660"/>
          </a:xfrm>
          <a:prstGeom prst="rect">
            <a:avLst/>
          </a:prstGeom>
          <a:noFill/>
        </p:spPr>
        <p:txBody>
          <a:bodyPr wrap="square" rtlCol="0">
            <a:spAutoFit/>
          </a:bodyPr>
          <a:lstStyle/>
          <a:p>
            <a:r>
              <a:rPr lang="tr-TR" sz="9600" spc="100" dirty="0">
                <a:latin typeface="Bebas Neue Bold" panose="020B0606020202050201" pitchFamily="34" charset="-94"/>
                <a:ea typeface="Open Sans" panose="020B0606030504020204" pitchFamily="34" charset="0"/>
                <a:cs typeface="Open Sans" panose="020B0606030504020204" pitchFamily="34" charset="0"/>
              </a:rPr>
              <a:t>CONTACT US!</a:t>
            </a:r>
            <a:endParaRPr lang="en-US" sz="9600" spc="100" dirty="0">
              <a:latin typeface="Bebas Neue Bold" panose="020B0606020202050201" pitchFamily="34" charset="-94"/>
              <a:ea typeface="Open Sans" panose="020B0606030504020204" pitchFamily="34" charset="0"/>
              <a:cs typeface="Open Sans" panose="020B0606030504020204" pitchFamily="34" charset="0"/>
            </a:endParaRPr>
          </a:p>
        </p:txBody>
      </p:sp>
      <p:sp>
        <p:nvSpPr>
          <p:cNvPr id="36" name="Rectangle 35"/>
          <p:cNvSpPr/>
          <p:nvPr/>
        </p:nvSpPr>
        <p:spPr>
          <a:xfrm flipH="1">
            <a:off x="-3" y="1419726"/>
            <a:ext cx="192507" cy="1528009"/>
          </a:xfrm>
          <a:prstGeom prst="rect">
            <a:avLst/>
          </a:prstGeom>
          <a:solidFill>
            <a:srgbClr val="5073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C9398"/>
              </a:solidFill>
              <a:latin typeface="Bebas Neue Bold" panose="020B0606020202050201" pitchFamily="34" charset="-94"/>
            </a:endParaRPr>
          </a:p>
        </p:txBody>
      </p:sp>
      <p:sp>
        <p:nvSpPr>
          <p:cNvPr id="56" name="Oval 55"/>
          <p:cNvSpPr/>
          <p:nvPr/>
        </p:nvSpPr>
        <p:spPr>
          <a:xfrm>
            <a:off x="8108016" y="7358040"/>
            <a:ext cx="1332114" cy="1332114"/>
          </a:xfrm>
          <a:prstGeom prst="ellipse">
            <a:avLst/>
          </a:prstGeom>
          <a:solidFill>
            <a:srgbClr val="33A9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Bebas Neue Bold" panose="020B0606020202050201" pitchFamily="34" charset="-94"/>
            </a:endParaRPr>
          </a:p>
        </p:txBody>
      </p:sp>
      <p:sp>
        <p:nvSpPr>
          <p:cNvPr id="52" name="Oval 51"/>
          <p:cNvSpPr/>
          <p:nvPr/>
        </p:nvSpPr>
        <p:spPr>
          <a:xfrm>
            <a:off x="8092594" y="4068692"/>
            <a:ext cx="1332114" cy="1332114"/>
          </a:xfrm>
          <a:prstGeom prst="ellipse">
            <a:avLst/>
          </a:prstGeom>
          <a:solidFill>
            <a:srgbClr val="33A9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Bebas Neue Bold" panose="020B0606020202050201" pitchFamily="34" charset="-94"/>
            </a:endParaRPr>
          </a:p>
        </p:txBody>
      </p:sp>
      <p:pic>
        <p:nvPicPr>
          <p:cNvPr id="2" name="Picture 1"/>
          <p:cNvPicPr>
            <a:picLocks noChangeAspect="1"/>
          </p:cNvPicPr>
          <p:nvPr/>
        </p:nvPicPr>
        <p:blipFill>
          <a:blip r:embed="rId3"/>
          <a:stretch>
            <a:fillRect/>
          </a:stretch>
        </p:blipFill>
        <p:spPr>
          <a:xfrm>
            <a:off x="8513188" y="4293223"/>
            <a:ext cx="521770" cy="869616"/>
          </a:xfrm>
          <a:prstGeom prst="rect">
            <a:avLst/>
          </a:prstGeom>
        </p:spPr>
      </p:pic>
      <p:sp>
        <p:nvSpPr>
          <p:cNvPr id="53" name="Oval 52"/>
          <p:cNvSpPr/>
          <p:nvPr/>
        </p:nvSpPr>
        <p:spPr>
          <a:xfrm>
            <a:off x="8092594" y="5713366"/>
            <a:ext cx="1332114" cy="1332114"/>
          </a:xfrm>
          <a:prstGeom prst="ellipse">
            <a:avLst/>
          </a:prstGeom>
          <a:solidFill>
            <a:srgbClr val="33A9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Bebas Neue Bold" panose="020B0606020202050201" pitchFamily="34" charset="-94"/>
            </a:endParaRPr>
          </a:p>
        </p:txBody>
      </p:sp>
      <p:pic>
        <p:nvPicPr>
          <p:cNvPr id="3" name="Picture 2"/>
          <p:cNvPicPr>
            <a:picLocks noChangeAspect="1"/>
          </p:cNvPicPr>
          <p:nvPr/>
        </p:nvPicPr>
        <p:blipFill>
          <a:blip r:embed="rId4"/>
          <a:stretch>
            <a:fillRect/>
          </a:stretch>
        </p:blipFill>
        <p:spPr>
          <a:xfrm>
            <a:off x="8442277" y="6129633"/>
            <a:ext cx="641040" cy="508867"/>
          </a:xfrm>
          <a:prstGeom prst="rect">
            <a:avLst/>
          </a:prstGeom>
        </p:spPr>
      </p:pic>
      <p:pic>
        <p:nvPicPr>
          <p:cNvPr id="5" name="Picture 4"/>
          <p:cNvPicPr>
            <a:picLocks noChangeAspect="1"/>
          </p:cNvPicPr>
          <p:nvPr/>
        </p:nvPicPr>
        <p:blipFill>
          <a:blip r:embed="rId5"/>
          <a:stretch>
            <a:fillRect/>
          </a:stretch>
        </p:blipFill>
        <p:spPr>
          <a:xfrm>
            <a:off x="8401534" y="7701271"/>
            <a:ext cx="793230" cy="645652"/>
          </a:xfrm>
          <a:prstGeom prst="rect">
            <a:avLst/>
          </a:prstGeom>
        </p:spPr>
      </p:pic>
      <p:sp>
        <p:nvSpPr>
          <p:cNvPr id="57" name="TextBox 56"/>
          <p:cNvSpPr txBox="1"/>
          <p:nvPr/>
        </p:nvSpPr>
        <p:spPr>
          <a:xfrm>
            <a:off x="9648018" y="4193445"/>
            <a:ext cx="9344832" cy="1015663"/>
          </a:xfrm>
          <a:prstGeom prst="rect">
            <a:avLst/>
          </a:prstGeom>
          <a:noFill/>
        </p:spPr>
        <p:txBody>
          <a:bodyPr wrap="square" rtlCol="0" anchor="t">
            <a:spAutoFit/>
          </a:bodyPr>
          <a:lstStyle/>
          <a:p>
            <a:r>
              <a:rPr lang="en-US" sz="6000" spc="100">
                <a:latin typeface="Bebas Neue Bold" panose="020B0606020202050201" pitchFamily="34" charset="-94"/>
                <a:ea typeface="Open Sans" panose="020B0606030504020204" pitchFamily="34" charset="0"/>
                <a:cs typeface="Open Sans" panose="020B0606030504020204" pitchFamily="34" charset="0"/>
              </a:rPr>
              <a:t>+1.401.217.4496</a:t>
            </a:r>
          </a:p>
        </p:txBody>
      </p:sp>
      <p:sp>
        <p:nvSpPr>
          <p:cNvPr id="58" name="TextBox 57"/>
          <p:cNvSpPr txBox="1"/>
          <p:nvPr/>
        </p:nvSpPr>
        <p:spPr>
          <a:xfrm>
            <a:off x="9648019" y="5871591"/>
            <a:ext cx="13764431" cy="1015663"/>
          </a:xfrm>
          <a:prstGeom prst="rect">
            <a:avLst/>
          </a:prstGeom>
          <a:noFill/>
        </p:spPr>
        <p:txBody>
          <a:bodyPr wrap="square" lIns="91440" tIns="45720" rIns="91440" bIns="45720" rtlCol="0" anchor="t">
            <a:spAutoFit/>
          </a:bodyPr>
          <a:lstStyle/>
          <a:p>
            <a:r>
              <a:rPr lang="en-US" sz="6000" spc="100" dirty="0" err="1">
                <a:latin typeface="Bebas Neue Bold" panose="020B0606020202050201" pitchFamily="34" charset="-94"/>
                <a:ea typeface="Open Sans"/>
                <a:cs typeface="Open Sans"/>
              </a:rPr>
              <a:t>ROB.</a:t>
            </a:r>
            <a:r>
              <a:rPr lang="en-US" sz="6000" spc="100" dirty="0" err="1">
                <a:latin typeface="Bebas Neue Bold"/>
                <a:ea typeface="Open Sans"/>
                <a:cs typeface="Open Sans"/>
              </a:rPr>
              <a:t>burton</a:t>
            </a:r>
            <a:r>
              <a:rPr lang="tr-TR" sz="6000" spc="100" dirty="0">
                <a:latin typeface="Bebas Neue Bold"/>
                <a:ea typeface="Open Sans"/>
                <a:cs typeface="Open Sans"/>
              </a:rPr>
              <a:t>@</a:t>
            </a:r>
            <a:r>
              <a:rPr lang="en-US" sz="6000" spc="100" dirty="0">
                <a:latin typeface="Bebas Neue Bold"/>
                <a:ea typeface="Open Sans"/>
                <a:cs typeface="Open Sans"/>
              </a:rPr>
              <a:t>preparedex</a:t>
            </a:r>
            <a:r>
              <a:rPr lang="en-US" sz="6000" spc="100" dirty="0">
                <a:latin typeface="Bebas Neue Bold" panose="020B0606020202050201" pitchFamily="34" charset="-94"/>
                <a:ea typeface="Open Sans"/>
                <a:cs typeface="Open Sans"/>
              </a:rPr>
              <a:t>.COM</a:t>
            </a:r>
          </a:p>
        </p:txBody>
      </p:sp>
      <p:sp>
        <p:nvSpPr>
          <p:cNvPr id="60" name="TextBox 59"/>
          <p:cNvSpPr txBox="1"/>
          <p:nvPr/>
        </p:nvSpPr>
        <p:spPr>
          <a:xfrm>
            <a:off x="9648019" y="7516265"/>
            <a:ext cx="12127100" cy="1015663"/>
          </a:xfrm>
          <a:prstGeom prst="rect">
            <a:avLst/>
          </a:prstGeom>
          <a:noFill/>
        </p:spPr>
        <p:txBody>
          <a:bodyPr wrap="square" lIns="91440" tIns="45720" rIns="91440" bIns="45720" rtlCol="0" anchor="t">
            <a:spAutoFit/>
          </a:bodyPr>
          <a:lstStyle/>
          <a:p>
            <a:r>
              <a:rPr lang="en-US" sz="6000" spc="100" dirty="0">
                <a:latin typeface="Bebas Neue Bold" panose="020B0606020202050201" pitchFamily="34" charset="-94"/>
                <a:ea typeface="Open Sans"/>
                <a:cs typeface="Open Sans"/>
              </a:rPr>
              <a:t>@robburton14        </a:t>
            </a:r>
            <a:endParaRPr lang="en-US" sz="6000" spc="100" dirty="0">
              <a:latin typeface="Bebas Neue Bold" panose="020B0606020202050201" pitchFamily="34" charset="-94"/>
              <a:ea typeface="Open Sans" panose="020B0606030504020204" pitchFamily="34" charset="0"/>
              <a:cs typeface="Open Sans" panose="020B0606030504020204" pitchFamily="34" charset="0"/>
            </a:endParaRPr>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69408" y="5162839"/>
            <a:ext cx="3657600" cy="5486400"/>
          </a:xfrm>
          <a:prstGeom prst="rect">
            <a:avLst/>
          </a:prstGeom>
        </p:spPr>
      </p:pic>
    </p:spTree>
    <p:extLst>
      <p:ext uri="{BB962C8B-B14F-4D97-AF65-F5344CB8AC3E}">
        <p14:creationId xmlns:p14="http://schemas.microsoft.com/office/powerpoint/2010/main" val="3959761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flipH="1">
            <a:off x="-3" y="1419726"/>
            <a:ext cx="192507" cy="1528009"/>
          </a:xfrm>
          <a:prstGeom prst="rect">
            <a:avLst/>
          </a:prstGeom>
          <a:solidFill>
            <a:srgbClr val="5073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C9398"/>
              </a:solidFill>
              <a:latin typeface="Bebas Neue Bold" panose="020B0606020202050201" pitchFamily="34" charset="-94"/>
            </a:endParaRPr>
          </a:p>
        </p:txBody>
      </p:sp>
      <p:sp>
        <p:nvSpPr>
          <p:cNvPr id="19" name="TextBox 18"/>
          <p:cNvSpPr txBox="1"/>
          <p:nvPr/>
        </p:nvSpPr>
        <p:spPr>
          <a:xfrm>
            <a:off x="1209311" y="1528009"/>
            <a:ext cx="17504695" cy="1569660"/>
          </a:xfrm>
          <a:prstGeom prst="rect">
            <a:avLst/>
          </a:prstGeom>
          <a:noFill/>
        </p:spPr>
        <p:txBody>
          <a:bodyPr wrap="square" lIns="91440" tIns="45720" rIns="91440" bIns="45720" rtlCol="0" anchor="t">
            <a:spAutoFit/>
          </a:bodyPr>
          <a:lstStyle/>
          <a:p>
            <a:r>
              <a:rPr lang="en-US" sz="9600" spc="100" dirty="0">
                <a:latin typeface="Bebas Neue Bold" panose="020B0606020202050201" pitchFamily="34" charset="-94"/>
                <a:ea typeface="Open Sans"/>
                <a:cs typeface="Open Sans"/>
              </a:rPr>
              <a:t>Today's Agenda</a:t>
            </a:r>
          </a:p>
        </p:txBody>
      </p:sp>
      <p:pic>
        <p:nvPicPr>
          <p:cNvPr id="4" name="Picture 3"/>
          <p:cNvPicPr>
            <a:picLocks noChangeAspect="1"/>
          </p:cNvPicPr>
          <p:nvPr/>
        </p:nvPicPr>
        <p:blipFill>
          <a:blip r:embed="rId3"/>
          <a:stretch>
            <a:fillRect/>
          </a:stretch>
        </p:blipFill>
        <p:spPr>
          <a:xfrm>
            <a:off x="9290072" y="4998317"/>
            <a:ext cx="968335" cy="761969"/>
          </a:xfrm>
          <a:prstGeom prst="rect">
            <a:avLst/>
          </a:prstGeom>
        </p:spPr>
      </p:pic>
      <p:pic>
        <p:nvPicPr>
          <p:cNvPr id="5" name="Picture 4"/>
          <p:cNvPicPr>
            <a:picLocks noChangeAspect="1"/>
          </p:cNvPicPr>
          <p:nvPr/>
        </p:nvPicPr>
        <p:blipFill>
          <a:blip r:embed="rId4"/>
          <a:stretch>
            <a:fillRect/>
          </a:stretch>
        </p:blipFill>
        <p:spPr>
          <a:xfrm>
            <a:off x="14181973" y="4964469"/>
            <a:ext cx="988756" cy="918755"/>
          </a:xfrm>
          <a:prstGeom prst="rect">
            <a:avLst/>
          </a:prstGeom>
        </p:spPr>
      </p:pic>
      <p:pic>
        <p:nvPicPr>
          <p:cNvPr id="31" name="Picture 30"/>
          <p:cNvPicPr>
            <a:picLocks noChangeAspect="1"/>
          </p:cNvPicPr>
          <p:nvPr/>
        </p:nvPicPr>
        <p:blipFill>
          <a:blip r:embed="rId5"/>
          <a:stretch>
            <a:fillRect/>
          </a:stretch>
        </p:blipFill>
        <p:spPr>
          <a:xfrm>
            <a:off x="9459029" y="4935260"/>
            <a:ext cx="933750" cy="922500"/>
          </a:xfrm>
          <a:prstGeom prst="rect">
            <a:avLst/>
          </a:prstGeom>
        </p:spPr>
      </p:pic>
      <p:pic>
        <p:nvPicPr>
          <p:cNvPr id="33" name="Picture 32"/>
          <p:cNvPicPr>
            <a:picLocks noChangeAspect="1"/>
          </p:cNvPicPr>
          <p:nvPr/>
        </p:nvPicPr>
        <p:blipFill>
          <a:blip r:embed="rId6"/>
          <a:stretch>
            <a:fillRect/>
          </a:stretch>
        </p:blipFill>
        <p:spPr>
          <a:xfrm>
            <a:off x="4422037" y="4964469"/>
            <a:ext cx="1001250" cy="990000"/>
          </a:xfrm>
          <a:prstGeom prst="rect">
            <a:avLst/>
          </a:prstGeom>
        </p:spPr>
      </p:pic>
      <p:pic>
        <p:nvPicPr>
          <p:cNvPr id="34" name="Picture 33"/>
          <p:cNvPicPr>
            <a:picLocks noChangeAspect="1"/>
          </p:cNvPicPr>
          <p:nvPr/>
        </p:nvPicPr>
        <p:blipFill>
          <a:blip r:embed="rId7"/>
          <a:stretch>
            <a:fillRect/>
          </a:stretch>
        </p:blipFill>
        <p:spPr>
          <a:xfrm>
            <a:off x="19012771" y="4923221"/>
            <a:ext cx="1001250" cy="1001250"/>
          </a:xfrm>
          <a:prstGeom prst="rect">
            <a:avLst/>
          </a:prstGeom>
        </p:spPr>
      </p:pic>
      <p:sp>
        <p:nvSpPr>
          <p:cNvPr id="2" name="TextBox 1"/>
          <p:cNvSpPr txBox="1"/>
          <p:nvPr/>
        </p:nvSpPr>
        <p:spPr>
          <a:xfrm>
            <a:off x="1209311" y="3384292"/>
            <a:ext cx="18613575" cy="11695509"/>
          </a:xfrm>
          <a:prstGeom prst="rect">
            <a:avLst/>
          </a:prstGeom>
          <a:noFill/>
        </p:spPr>
        <p:txBody>
          <a:bodyPr wrap="square" lIns="91440" tIns="45720" rIns="91440" bIns="45720" rtlCol="0" anchor="t">
            <a:spAutoFit/>
          </a:bodyPr>
          <a:lstStyle/>
          <a:p>
            <a:r>
              <a:rPr lang="en-US" sz="4400" dirty="0"/>
              <a:t>Part 1: 5 Steps to Creating and Delivering Tabletop Exercises (40 Minutes)  </a:t>
            </a:r>
            <a:endParaRPr lang="en-US" dirty="0"/>
          </a:p>
          <a:p>
            <a:pPr marL="1143000" indent="-1143000">
              <a:buFont typeface="Arial" panose="020B0604020202020204" pitchFamily="34" charset="0"/>
              <a:buChar char="•"/>
            </a:pPr>
            <a:r>
              <a:rPr lang="en-US" sz="4400" dirty="0"/>
              <a:t>Background &amp; Introductions</a:t>
            </a:r>
            <a:endParaRPr lang="en-US" sz="4400" dirty="0">
              <a:cs typeface="Calibri"/>
            </a:endParaRPr>
          </a:p>
          <a:p>
            <a:pPr marL="1143000" indent="-1143000">
              <a:buFont typeface="Arial" panose="020B0604020202020204" pitchFamily="34" charset="0"/>
              <a:buChar char="•"/>
            </a:pPr>
            <a:r>
              <a:rPr lang="en-US" sz="4400" dirty="0"/>
              <a:t>Exercise Types </a:t>
            </a:r>
            <a:endParaRPr lang="en-US" sz="4400" dirty="0">
              <a:cs typeface="Calibri"/>
            </a:endParaRPr>
          </a:p>
          <a:p>
            <a:pPr marL="1143000" indent="-1143000">
              <a:buFont typeface="Arial" panose="020B0604020202020204" pitchFamily="34" charset="0"/>
              <a:buChar char="•"/>
            </a:pPr>
            <a:r>
              <a:rPr lang="en-US" sz="4400" dirty="0"/>
              <a:t>The Tabletop Exercise  </a:t>
            </a:r>
            <a:endParaRPr lang="en-US" sz="4400" dirty="0">
              <a:cs typeface="Calibri"/>
            </a:endParaRPr>
          </a:p>
          <a:p>
            <a:pPr marL="1143000" indent="-1143000">
              <a:buFont typeface="Arial" panose="020B0604020202020204" pitchFamily="34" charset="0"/>
              <a:buChar char="•"/>
            </a:pPr>
            <a:r>
              <a:rPr lang="en-US" sz="4400" dirty="0"/>
              <a:t>Advantages and Disadvantages </a:t>
            </a:r>
            <a:endParaRPr lang="en-US" sz="4400" dirty="0">
              <a:cs typeface="Calibri"/>
            </a:endParaRPr>
          </a:p>
          <a:p>
            <a:pPr marL="1143000" indent="-1143000">
              <a:buFont typeface="Arial" panose="020B0604020202020204" pitchFamily="34" charset="0"/>
              <a:buChar char="•"/>
            </a:pPr>
            <a:r>
              <a:rPr lang="en-US" sz="4400" dirty="0"/>
              <a:t>The 5 Step Process </a:t>
            </a:r>
            <a:endParaRPr lang="en-US" sz="4400" dirty="0">
              <a:cs typeface="Calibri"/>
            </a:endParaRPr>
          </a:p>
          <a:p>
            <a:pPr marL="1143000" indent="-1143000">
              <a:buFont typeface="Arial" panose="020B0604020202020204" pitchFamily="34" charset="0"/>
              <a:buChar char="•"/>
            </a:pPr>
            <a:r>
              <a:rPr lang="en-US" sz="4400" dirty="0"/>
              <a:t>Q&amp;A </a:t>
            </a:r>
          </a:p>
          <a:p>
            <a:endParaRPr lang="en-US" sz="4400" dirty="0">
              <a:cs typeface="Calibri"/>
            </a:endParaRPr>
          </a:p>
          <a:p>
            <a:r>
              <a:rPr lang="en-US" sz="4400" dirty="0">
                <a:cs typeface="Calibri"/>
              </a:rPr>
              <a:t>Part 2: Operation Cyber Storm – A Simulation Exercise (80 Minutes) </a:t>
            </a:r>
          </a:p>
          <a:p>
            <a:pPr marL="1143000" indent="-1143000">
              <a:buFont typeface="Arial" panose="020B0604020202020204" pitchFamily="34" charset="0"/>
              <a:buChar char="•"/>
            </a:pPr>
            <a:endParaRPr lang="en-US" sz="4400" dirty="0">
              <a:cs typeface="Calibri"/>
            </a:endParaRPr>
          </a:p>
          <a:p>
            <a:r>
              <a:rPr lang="en-US" sz="4400" dirty="0">
                <a:cs typeface="Calibri"/>
              </a:rPr>
              <a:t>Resources:</a:t>
            </a:r>
          </a:p>
          <a:p>
            <a:pPr marL="1143000" indent="-1143000">
              <a:buFont typeface="Arial" panose="020B0604020202020204" pitchFamily="34" charset="0"/>
              <a:buChar char="•"/>
            </a:pPr>
            <a:r>
              <a:rPr lang="en-US" sz="4400" dirty="0">
                <a:cs typeface="Calibri"/>
              </a:rPr>
              <a:t>Tabletop Exercise Planning Guide </a:t>
            </a:r>
          </a:p>
          <a:p>
            <a:pPr marL="1143000" indent="-1143000">
              <a:buFont typeface="Arial" panose="020B0604020202020204" pitchFamily="34" charset="0"/>
              <a:buChar char="•"/>
            </a:pPr>
            <a:r>
              <a:rPr lang="en-US" sz="4400" dirty="0">
                <a:cs typeface="Calibri"/>
              </a:rPr>
              <a:t>eBook – The Ultimate Guide to Crisis Management Tabletop Exercises </a:t>
            </a:r>
          </a:p>
          <a:p>
            <a:pPr marL="1143000" indent="-1143000">
              <a:buFont typeface="Arial" panose="020B0604020202020204" pitchFamily="34" charset="0"/>
              <a:buChar char="•"/>
            </a:pPr>
            <a:endParaRPr lang="en-US" sz="4400" dirty="0">
              <a:cs typeface="Calibri"/>
            </a:endParaRPr>
          </a:p>
          <a:p>
            <a:endParaRPr lang="en-US" sz="6600" dirty="0">
              <a:cs typeface="Calibri"/>
            </a:endParaRPr>
          </a:p>
          <a:p>
            <a:pPr marL="1143000" indent="-1143000">
              <a:buFont typeface="Arial" panose="020B0604020202020204" pitchFamily="34" charset="0"/>
              <a:buChar char="•"/>
            </a:pPr>
            <a:endParaRPr lang="en-US" sz="7200" dirty="0"/>
          </a:p>
        </p:txBody>
      </p:sp>
    </p:spTree>
    <p:extLst>
      <p:ext uri="{BB962C8B-B14F-4D97-AF65-F5344CB8AC3E}">
        <p14:creationId xmlns:p14="http://schemas.microsoft.com/office/powerpoint/2010/main" val="2830072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flipH="1">
            <a:off x="-3" y="1419726"/>
            <a:ext cx="192507" cy="1528009"/>
          </a:xfrm>
          <a:prstGeom prst="rect">
            <a:avLst/>
          </a:prstGeom>
          <a:solidFill>
            <a:srgbClr val="5073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C9398"/>
              </a:solidFill>
              <a:latin typeface="Bebas Neue Bold" panose="020B0606020202050201" pitchFamily="34" charset="-94"/>
            </a:endParaRPr>
          </a:p>
        </p:txBody>
      </p:sp>
      <p:sp>
        <p:nvSpPr>
          <p:cNvPr id="19" name="TextBox 18"/>
          <p:cNvSpPr txBox="1"/>
          <p:nvPr/>
        </p:nvSpPr>
        <p:spPr>
          <a:xfrm>
            <a:off x="1467059" y="1376020"/>
            <a:ext cx="15364295" cy="1569660"/>
          </a:xfrm>
          <a:prstGeom prst="rect">
            <a:avLst/>
          </a:prstGeom>
          <a:noFill/>
        </p:spPr>
        <p:txBody>
          <a:bodyPr wrap="square" rtlCol="0">
            <a:spAutoFit/>
          </a:bodyPr>
          <a:lstStyle/>
          <a:p>
            <a:r>
              <a:rPr lang="en-US" sz="9600" spc="100">
                <a:latin typeface="Bebas Neue Bold" panose="020B0606020202050201" pitchFamily="34" charset="-94"/>
                <a:ea typeface="Open Sans" panose="020B0606030504020204" pitchFamily="34" charset="0"/>
                <a:cs typeface="Open Sans" panose="020B0606030504020204" pitchFamily="34" charset="0"/>
              </a:rPr>
              <a:t>Exercise Types</a:t>
            </a:r>
          </a:p>
        </p:txBody>
      </p:sp>
      <p:pic>
        <p:nvPicPr>
          <p:cNvPr id="4" name="Picture 3"/>
          <p:cNvPicPr>
            <a:picLocks noChangeAspect="1"/>
          </p:cNvPicPr>
          <p:nvPr/>
        </p:nvPicPr>
        <p:blipFill>
          <a:blip r:embed="rId3"/>
          <a:stretch>
            <a:fillRect/>
          </a:stretch>
        </p:blipFill>
        <p:spPr>
          <a:xfrm>
            <a:off x="9290072" y="4998317"/>
            <a:ext cx="968335" cy="761969"/>
          </a:xfrm>
          <a:prstGeom prst="rect">
            <a:avLst/>
          </a:prstGeom>
        </p:spPr>
      </p:pic>
      <p:pic>
        <p:nvPicPr>
          <p:cNvPr id="5" name="Picture 4"/>
          <p:cNvPicPr>
            <a:picLocks noChangeAspect="1"/>
          </p:cNvPicPr>
          <p:nvPr/>
        </p:nvPicPr>
        <p:blipFill>
          <a:blip r:embed="rId4"/>
          <a:stretch>
            <a:fillRect/>
          </a:stretch>
        </p:blipFill>
        <p:spPr>
          <a:xfrm>
            <a:off x="14181973" y="4964469"/>
            <a:ext cx="988756" cy="918755"/>
          </a:xfrm>
          <a:prstGeom prst="rect">
            <a:avLst/>
          </a:prstGeom>
        </p:spPr>
      </p:pic>
      <p:pic>
        <p:nvPicPr>
          <p:cNvPr id="31" name="Picture 30"/>
          <p:cNvPicPr>
            <a:picLocks noChangeAspect="1"/>
          </p:cNvPicPr>
          <p:nvPr/>
        </p:nvPicPr>
        <p:blipFill>
          <a:blip r:embed="rId5"/>
          <a:stretch>
            <a:fillRect/>
          </a:stretch>
        </p:blipFill>
        <p:spPr>
          <a:xfrm>
            <a:off x="9459029" y="4935260"/>
            <a:ext cx="933750" cy="922500"/>
          </a:xfrm>
          <a:prstGeom prst="rect">
            <a:avLst/>
          </a:prstGeom>
        </p:spPr>
      </p:pic>
      <p:pic>
        <p:nvPicPr>
          <p:cNvPr id="33" name="Picture 32"/>
          <p:cNvPicPr>
            <a:picLocks noChangeAspect="1"/>
          </p:cNvPicPr>
          <p:nvPr/>
        </p:nvPicPr>
        <p:blipFill>
          <a:blip r:embed="rId6"/>
          <a:stretch>
            <a:fillRect/>
          </a:stretch>
        </p:blipFill>
        <p:spPr>
          <a:xfrm>
            <a:off x="4422037" y="4964469"/>
            <a:ext cx="1001250" cy="990000"/>
          </a:xfrm>
          <a:prstGeom prst="rect">
            <a:avLst/>
          </a:prstGeom>
        </p:spPr>
      </p:pic>
      <p:pic>
        <p:nvPicPr>
          <p:cNvPr id="34" name="Picture 33"/>
          <p:cNvPicPr>
            <a:picLocks noChangeAspect="1"/>
          </p:cNvPicPr>
          <p:nvPr/>
        </p:nvPicPr>
        <p:blipFill>
          <a:blip r:embed="rId7"/>
          <a:stretch>
            <a:fillRect/>
          </a:stretch>
        </p:blipFill>
        <p:spPr>
          <a:xfrm>
            <a:off x="19012771" y="4923221"/>
            <a:ext cx="1001250" cy="1001250"/>
          </a:xfrm>
          <a:prstGeom prst="rect">
            <a:avLst/>
          </a:prstGeom>
        </p:spPr>
      </p:pic>
      <p:sp>
        <p:nvSpPr>
          <p:cNvPr id="2" name="TextBox 1"/>
          <p:cNvSpPr txBox="1"/>
          <p:nvPr/>
        </p:nvSpPr>
        <p:spPr>
          <a:xfrm>
            <a:off x="1467059" y="3355173"/>
            <a:ext cx="21146756" cy="6186309"/>
          </a:xfrm>
          <a:prstGeom prst="rect">
            <a:avLst/>
          </a:prstGeom>
          <a:noFill/>
        </p:spPr>
        <p:txBody>
          <a:bodyPr wrap="square" lIns="91440" tIns="45720" rIns="91440" bIns="45720" rtlCol="0" anchor="t">
            <a:spAutoFit/>
          </a:bodyPr>
          <a:lstStyle/>
          <a:p>
            <a:pPr marL="1143000" indent="-1143000">
              <a:buFont typeface="Arial" panose="020B0604020202020204" pitchFamily="34" charset="0"/>
              <a:buChar char="•"/>
            </a:pPr>
            <a:r>
              <a:rPr lang="en-US" sz="6600"/>
              <a:t>Tabletop Exercises </a:t>
            </a:r>
          </a:p>
          <a:p>
            <a:r>
              <a:rPr lang="en-US" sz="6600"/>
              <a:t>     - Discussion Based </a:t>
            </a:r>
            <a:endParaRPr lang="en-US" sz="6600">
              <a:cs typeface="Calibri"/>
            </a:endParaRPr>
          </a:p>
          <a:p>
            <a:r>
              <a:rPr lang="en-US" sz="6600"/>
              <a:t>     - Enhanced TTX</a:t>
            </a:r>
          </a:p>
          <a:p>
            <a:r>
              <a:rPr lang="en-US" sz="6600">
                <a:cs typeface="Calibri"/>
              </a:rPr>
              <a:t>     - Virtual </a:t>
            </a:r>
          </a:p>
          <a:p>
            <a:pPr marL="1143000" indent="-1143000">
              <a:buFont typeface="Arial" panose="020B0604020202020204" pitchFamily="34" charset="0"/>
              <a:buChar char="•"/>
            </a:pPr>
            <a:r>
              <a:rPr lang="en-US" sz="6600"/>
              <a:t>Functional Exercise </a:t>
            </a:r>
            <a:endParaRPr lang="en-US" sz="6600">
              <a:cs typeface="Calibri"/>
            </a:endParaRPr>
          </a:p>
          <a:p>
            <a:pPr marL="1143000" indent="-1143000">
              <a:buFont typeface="Arial" panose="020B0604020202020204" pitchFamily="34" charset="0"/>
              <a:buChar char="•"/>
            </a:pPr>
            <a:r>
              <a:rPr lang="en-US" sz="6600"/>
              <a:t>Full-Scale Exercise </a:t>
            </a:r>
            <a:endParaRPr lang="en-US" sz="6600">
              <a:cs typeface="Calibri"/>
            </a:endParaRPr>
          </a:p>
        </p:txBody>
      </p:sp>
      <p:pic>
        <p:nvPicPr>
          <p:cNvPr id="6" name="Picture 5" descr="A group of people standing in front of a crowd posing for the camera&#10;&#10;Description automatically generated">
            <a:extLst>
              <a:ext uri="{FF2B5EF4-FFF2-40B4-BE49-F238E27FC236}">
                <a16:creationId xmlns:a16="http://schemas.microsoft.com/office/drawing/2014/main" id="{A3A2B48E-8EE2-47D6-BF76-9FA6C3622D7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028388" y="3045996"/>
            <a:ext cx="9154956" cy="686621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71261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flipH="1">
            <a:off x="-3" y="1419726"/>
            <a:ext cx="192507" cy="1528009"/>
          </a:xfrm>
          <a:prstGeom prst="rect">
            <a:avLst/>
          </a:prstGeom>
          <a:solidFill>
            <a:srgbClr val="5073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C9398"/>
              </a:solidFill>
              <a:latin typeface="Bebas Neue Bold" panose="020B0606020202050201" pitchFamily="34" charset="-94"/>
            </a:endParaRPr>
          </a:p>
        </p:txBody>
      </p:sp>
      <p:sp>
        <p:nvSpPr>
          <p:cNvPr id="19" name="TextBox 18"/>
          <p:cNvSpPr txBox="1"/>
          <p:nvPr/>
        </p:nvSpPr>
        <p:spPr>
          <a:xfrm>
            <a:off x="1238459" y="1398900"/>
            <a:ext cx="15364295" cy="1569660"/>
          </a:xfrm>
          <a:prstGeom prst="rect">
            <a:avLst/>
          </a:prstGeom>
          <a:noFill/>
        </p:spPr>
        <p:txBody>
          <a:bodyPr wrap="square" rtlCol="0">
            <a:spAutoFit/>
          </a:bodyPr>
          <a:lstStyle/>
          <a:p>
            <a:r>
              <a:rPr lang="en-US" sz="9600" spc="100">
                <a:latin typeface="Bebas Neue Bold" panose="020B0606020202050201" pitchFamily="34" charset="-94"/>
                <a:ea typeface="Open Sans" panose="020B0606030504020204" pitchFamily="34" charset="0"/>
                <a:cs typeface="Open Sans" panose="020B0606030504020204" pitchFamily="34" charset="0"/>
              </a:rPr>
              <a:t>The Tabletop Exercise</a:t>
            </a:r>
          </a:p>
        </p:txBody>
      </p:sp>
      <p:pic>
        <p:nvPicPr>
          <p:cNvPr id="4" name="Picture 3"/>
          <p:cNvPicPr>
            <a:picLocks noChangeAspect="1"/>
          </p:cNvPicPr>
          <p:nvPr/>
        </p:nvPicPr>
        <p:blipFill>
          <a:blip r:embed="rId3"/>
          <a:stretch>
            <a:fillRect/>
          </a:stretch>
        </p:blipFill>
        <p:spPr>
          <a:xfrm>
            <a:off x="9290072" y="4998317"/>
            <a:ext cx="968335" cy="761969"/>
          </a:xfrm>
          <a:prstGeom prst="rect">
            <a:avLst/>
          </a:prstGeom>
        </p:spPr>
      </p:pic>
      <p:pic>
        <p:nvPicPr>
          <p:cNvPr id="5" name="Picture 4"/>
          <p:cNvPicPr>
            <a:picLocks noChangeAspect="1"/>
          </p:cNvPicPr>
          <p:nvPr/>
        </p:nvPicPr>
        <p:blipFill>
          <a:blip r:embed="rId4"/>
          <a:stretch>
            <a:fillRect/>
          </a:stretch>
        </p:blipFill>
        <p:spPr>
          <a:xfrm>
            <a:off x="14181973" y="4964469"/>
            <a:ext cx="988756" cy="918755"/>
          </a:xfrm>
          <a:prstGeom prst="rect">
            <a:avLst/>
          </a:prstGeom>
        </p:spPr>
      </p:pic>
      <p:pic>
        <p:nvPicPr>
          <p:cNvPr id="31" name="Picture 30"/>
          <p:cNvPicPr>
            <a:picLocks noChangeAspect="1"/>
          </p:cNvPicPr>
          <p:nvPr/>
        </p:nvPicPr>
        <p:blipFill>
          <a:blip r:embed="rId5"/>
          <a:stretch>
            <a:fillRect/>
          </a:stretch>
        </p:blipFill>
        <p:spPr>
          <a:xfrm>
            <a:off x="9459029" y="4935260"/>
            <a:ext cx="933750" cy="922500"/>
          </a:xfrm>
          <a:prstGeom prst="rect">
            <a:avLst/>
          </a:prstGeom>
        </p:spPr>
      </p:pic>
      <p:pic>
        <p:nvPicPr>
          <p:cNvPr id="33" name="Picture 32"/>
          <p:cNvPicPr>
            <a:picLocks noChangeAspect="1"/>
          </p:cNvPicPr>
          <p:nvPr/>
        </p:nvPicPr>
        <p:blipFill>
          <a:blip r:embed="rId6"/>
          <a:stretch>
            <a:fillRect/>
          </a:stretch>
        </p:blipFill>
        <p:spPr>
          <a:xfrm>
            <a:off x="4422037" y="4964469"/>
            <a:ext cx="1001250" cy="990000"/>
          </a:xfrm>
          <a:prstGeom prst="rect">
            <a:avLst/>
          </a:prstGeom>
        </p:spPr>
      </p:pic>
      <p:pic>
        <p:nvPicPr>
          <p:cNvPr id="34" name="Picture 33"/>
          <p:cNvPicPr>
            <a:picLocks noChangeAspect="1"/>
          </p:cNvPicPr>
          <p:nvPr/>
        </p:nvPicPr>
        <p:blipFill>
          <a:blip r:embed="rId7"/>
          <a:stretch>
            <a:fillRect/>
          </a:stretch>
        </p:blipFill>
        <p:spPr>
          <a:xfrm>
            <a:off x="19012771" y="4923221"/>
            <a:ext cx="1001250" cy="1001250"/>
          </a:xfrm>
          <a:prstGeom prst="rect">
            <a:avLst/>
          </a:prstGeom>
        </p:spPr>
      </p:pic>
      <p:sp>
        <p:nvSpPr>
          <p:cNvPr id="2" name="TextBox 1"/>
          <p:cNvSpPr txBox="1"/>
          <p:nvPr/>
        </p:nvSpPr>
        <p:spPr>
          <a:xfrm>
            <a:off x="1238459" y="3366613"/>
            <a:ext cx="21217812" cy="7201972"/>
          </a:xfrm>
          <a:prstGeom prst="rect">
            <a:avLst/>
          </a:prstGeom>
          <a:noFill/>
        </p:spPr>
        <p:txBody>
          <a:bodyPr wrap="square" lIns="91440" tIns="45720" rIns="91440" bIns="45720" rtlCol="0" anchor="t">
            <a:spAutoFit/>
          </a:bodyPr>
          <a:lstStyle/>
          <a:p>
            <a:pPr marL="1143000" indent="-1143000">
              <a:buFont typeface="Arial" panose="020B0604020202020204" pitchFamily="34" charset="0"/>
              <a:buChar char="•"/>
            </a:pPr>
            <a:r>
              <a:rPr lang="en-US" sz="6600"/>
              <a:t>Informal and Stress-free Environment</a:t>
            </a:r>
            <a:endParaRPr lang="en-US" sz="6600">
              <a:cs typeface="Calibri"/>
            </a:endParaRPr>
          </a:p>
          <a:p>
            <a:pPr marL="1143000" indent="-1143000">
              <a:buFont typeface="Arial" panose="020B0604020202020204" pitchFamily="34" charset="0"/>
              <a:buChar char="•"/>
            </a:pPr>
            <a:r>
              <a:rPr lang="en-US" sz="6600"/>
              <a:t>Clear and Achievable Objectives (Roles &amp; Responsibilities, Procedures, Policies)</a:t>
            </a:r>
            <a:endParaRPr lang="en-US" sz="6600">
              <a:cs typeface="Calibri"/>
            </a:endParaRPr>
          </a:p>
          <a:p>
            <a:pPr marL="1143000" indent="-1143000">
              <a:buFont typeface="Arial" panose="020B0604020202020204" pitchFamily="34" charset="0"/>
              <a:buChar char="•"/>
            </a:pPr>
            <a:r>
              <a:rPr lang="en-US" sz="6600"/>
              <a:t>Guided by Facilitator(s) and Evaluator(s) </a:t>
            </a:r>
            <a:endParaRPr lang="en-US" sz="6600">
              <a:cs typeface="Calibri"/>
            </a:endParaRPr>
          </a:p>
          <a:p>
            <a:pPr marL="1143000" indent="-1143000">
              <a:buFont typeface="Arial" panose="020B0604020202020204" pitchFamily="34" charset="0"/>
              <a:buChar char="•"/>
            </a:pPr>
            <a:r>
              <a:rPr lang="en-US" sz="6600"/>
              <a:t>Discuss and Solve Problems as a Group</a:t>
            </a:r>
            <a:endParaRPr lang="en-US" sz="6600">
              <a:cs typeface="Calibri"/>
            </a:endParaRPr>
          </a:p>
          <a:p>
            <a:pPr marL="1143000" indent="-1143000">
              <a:buFont typeface="Arial" panose="020B0604020202020204" pitchFamily="34" charset="0"/>
              <a:buChar char="•"/>
            </a:pPr>
            <a:r>
              <a:rPr lang="en-US" sz="6600"/>
              <a:t>Scalable (Operations, Communications, Leadership)  </a:t>
            </a:r>
          </a:p>
          <a:p>
            <a:pPr marL="1143000" indent="-1143000">
              <a:buFont typeface="Arial" panose="020B0604020202020204" pitchFamily="34" charset="0"/>
              <a:buChar char="•"/>
            </a:pPr>
            <a:r>
              <a:rPr lang="en-US" sz="6600">
                <a:cs typeface="Calibri"/>
              </a:rPr>
              <a:t>Virtual TTX's Achievable Based on Technology </a:t>
            </a:r>
          </a:p>
        </p:txBody>
      </p:sp>
    </p:spTree>
    <p:extLst>
      <p:ext uri="{BB962C8B-B14F-4D97-AF65-F5344CB8AC3E}">
        <p14:creationId xmlns:p14="http://schemas.microsoft.com/office/powerpoint/2010/main" val="980806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flipH="1">
            <a:off x="-3" y="1419726"/>
            <a:ext cx="192507" cy="1528009"/>
          </a:xfrm>
          <a:prstGeom prst="rect">
            <a:avLst/>
          </a:prstGeom>
          <a:solidFill>
            <a:srgbClr val="5073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C9398"/>
              </a:solidFill>
              <a:latin typeface="Bebas Neue Bold" panose="020B0606020202050201" pitchFamily="34" charset="-94"/>
            </a:endParaRPr>
          </a:p>
        </p:txBody>
      </p:sp>
      <p:sp>
        <p:nvSpPr>
          <p:cNvPr id="19" name="TextBox 18"/>
          <p:cNvSpPr txBox="1"/>
          <p:nvPr/>
        </p:nvSpPr>
        <p:spPr>
          <a:xfrm>
            <a:off x="1054114" y="1355982"/>
            <a:ext cx="13622237" cy="1569660"/>
          </a:xfrm>
          <a:prstGeom prst="rect">
            <a:avLst/>
          </a:prstGeom>
          <a:noFill/>
        </p:spPr>
        <p:txBody>
          <a:bodyPr wrap="square" rtlCol="0">
            <a:spAutoFit/>
          </a:bodyPr>
          <a:lstStyle/>
          <a:p>
            <a:r>
              <a:rPr lang="en-US" sz="9600" spc="100">
                <a:latin typeface="Bebas Neue Bold" panose="020B0606020202050201" pitchFamily="34" charset="-94"/>
                <a:ea typeface="Open Sans" panose="020B0606030504020204" pitchFamily="34" charset="0"/>
                <a:cs typeface="Open Sans" panose="020B0606030504020204" pitchFamily="34" charset="0"/>
              </a:rPr>
              <a:t>A Missed Opportunity </a:t>
            </a:r>
          </a:p>
        </p:txBody>
      </p:sp>
      <p:pic>
        <p:nvPicPr>
          <p:cNvPr id="4" name="Picture 3"/>
          <p:cNvPicPr>
            <a:picLocks noChangeAspect="1"/>
          </p:cNvPicPr>
          <p:nvPr/>
        </p:nvPicPr>
        <p:blipFill>
          <a:blip r:embed="rId3"/>
          <a:stretch>
            <a:fillRect/>
          </a:stretch>
        </p:blipFill>
        <p:spPr>
          <a:xfrm>
            <a:off x="9290072" y="4998317"/>
            <a:ext cx="968335" cy="761969"/>
          </a:xfrm>
          <a:prstGeom prst="rect">
            <a:avLst/>
          </a:prstGeom>
        </p:spPr>
      </p:pic>
      <p:pic>
        <p:nvPicPr>
          <p:cNvPr id="5" name="Picture 4"/>
          <p:cNvPicPr>
            <a:picLocks noChangeAspect="1"/>
          </p:cNvPicPr>
          <p:nvPr/>
        </p:nvPicPr>
        <p:blipFill>
          <a:blip r:embed="rId4"/>
          <a:stretch>
            <a:fillRect/>
          </a:stretch>
        </p:blipFill>
        <p:spPr>
          <a:xfrm>
            <a:off x="14181973" y="4964469"/>
            <a:ext cx="988756" cy="918755"/>
          </a:xfrm>
          <a:prstGeom prst="rect">
            <a:avLst/>
          </a:prstGeom>
        </p:spPr>
      </p:pic>
      <p:pic>
        <p:nvPicPr>
          <p:cNvPr id="31" name="Picture 30"/>
          <p:cNvPicPr>
            <a:picLocks noChangeAspect="1"/>
          </p:cNvPicPr>
          <p:nvPr/>
        </p:nvPicPr>
        <p:blipFill>
          <a:blip r:embed="rId5"/>
          <a:stretch>
            <a:fillRect/>
          </a:stretch>
        </p:blipFill>
        <p:spPr>
          <a:xfrm>
            <a:off x="9459029" y="4935260"/>
            <a:ext cx="933750" cy="922500"/>
          </a:xfrm>
          <a:prstGeom prst="rect">
            <a:avLst/>
          </a:prstGeom>
        </p:spPr>
      </p:pic>
      <p:pic>
        <p:nvPicPr>
          <p:cNvPr id="33" name="Picture 32"/>
          <p:cNvPicPr>
            <a:picLocks noChangeAspect="1"/>
          </p:cNvPicPr>
          <p:nvPr/>
        </p:nvPicPr>
        <p:blipFill>
          <a:blip r:embed="rId6"/>
          <a:stretch>
            <a:fillRect/>
          </a:stretch>
        </p:blipFill>
        <p:spPr>
          <a:xfrm>
            <a:off x="4422037" y="4964469"/>
            <a:ext cx="1001250" cy="990000"/>
          </a:xfrm>
          <a:prstGeom prst="rect">
            <a:avLst/>
          </a:prstGeom>
        </p:spPr>
      </p:pic>
      <p:pic>
        <p:nvPicPr>
          <p:cNvPr id="34" name="Picture 33"/>
          <p:cNvPicPr>
            <a:picLocks noChangeAspect="1"/>
          </p:cNvPicPr>
          <p:nvPr/>
        </p:nvPicPr>
        <p:blipFill>
          <a:blip r:embed="rId7"/>
          <a:stretch>
            <a:fillRect/>
          </a:stretch>
        </p:blipFill>
        <p:spPr>
          <a:xfrm>
            <a:off x="19012771" y="4923221"/>
            <a:ext cx="1001250" cy="1001250"/>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497931" y="3642628"/>
            <a:ext cx="5490511" cy="688229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 name="Picture 2" descr="A person using a computer&#10;&#10;Description automatically generated">
            <a:extLst>
              <a:ext uri="{FF2B5EF4-FFF2-40B4-BE49-F238E27FC236}">
                <a16:creationId xmlns:a16="http://schemas.microsoft.com/office/drawing/2014/main" id="{25C805C8-0AC6-499A-AA1A-22E017EB098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287249" y="4805983"/>
            <a:ext cx="7137359" cy="454263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7" name="Picture 6" descr="A group of people sitting at a table&#10;&#10;Description automatically generated">
            <a:extLst>
              <a:ext uri="{FF2B5EF4-FFF2-40B4-BE49-F238E27FC236}">
                <a16:creationId xmlns:a16="http://schemas.microsoft.com/office/drawing/2014/main" id="{8E571F78-EF28-463F-9B02-295A6C549D5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31797" y="4812458"/>
            <a:ext cx="6882130" cy="459267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875168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anim calcmode="lin" valueType="num">
                                      <p:cBhvr>
                                        <p:cTn id="8" dur="2000" fill="hold"/>
                                        <p:tgtEl>
                                          <p:spTgt spid="9"/>
                                        </p:tgtEl>
                                        <p:attrNameLst>
                                          <p:attrName>ppt_w</p:attrName>
                                        </p:attrNameLst>
                                      </p:cBhvr>
                                      <p:tavLst>
                                        <p:tav tm="0" fmla="#ppt_w*sin(2.5*pi*$)">
                                          <p:val>
                                            <p:fltVal val="0"/>
                                          </p:val>
                                        </p:tav>
                                        <p:tav tm="100000">
                                          <p:val>
                                            <p:fltVal val="1"/>
                                          </p:val>
                                        </p:tav>
                                      </p:tavLst>
                                    </p:anim>
                                    <p:anim calcmode="lin" valueType="num">
                                      <p:cBhvr>
                                        <p:cTn id="9" dur="20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flipH="1">
            <a:off x="-3" y="1419726"/>
            <a:ext cx="192507" cy="1528009"/>
          </a:xfrm>
          <a:prstGeom prst="rect">
            <a:avLst/>
          </a:prstGeom>
          <a:solidFill>
            <a:srgbClr val="5073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C9398"/>
              </a:solidFill>
              <a:latin typeface="Bebas Neue Bold" panose="020B0606020202050201" pitchFamily="34" charset="-94"/>
            </a:endParaRPr>
          </a:p>
        </p:txBody>
      </p:sp>
      <p:sp>
        <p:nvSpPr>
          <p:cNvPr id="19" name="TextBox 18"/>
          <p:cNvSpPr txBox="1"/>
          <p:nvPr/>
        </p:nvSpPr>
        <p:spPr>
          <a:xfrm>
            <a:off x="1510347" y="1419726"/>
            <a:ext cx="21708882" cy="8956298"/>
          </a:xfrm>
          <a:prstGeom prst="rect">
            <a:avLst/>
          </a:prstGeom>
          <a:noFill/>
        </p:spPr>
        <p:txBody>
          <a:bodyPr wrap="square" rtlCol="0">
            <a:spAutoFit/>
          </a:bodyPr>
          <a:lstStyle/>
          <a:p>
            <a:r>
              <a:rPr lang="en-US" sz="9600" spc="100">
                <a:latin typeface="Bebas Neue Bold" panose="020B0606020202050201" pitchFamily="34" charset="-94"/>
                <a:ea typeface="Open Sans" panose="020B0606030504020204" pitchFamily="34" charset="0"/>
                <a:cs typeface="Open Sans" panose="020B0606030504020204" pitchFamily="34" charset="0"/>
              </a:rPr>
              <a:t>Why is it a Missed Opportunity?</a:t>
            </a:r>
          </a:p>
          <a:p>
            <a:endParaRPr lang="en-US" sz="9600" spc="100">
              <a:latin typeface="Bebas Neue Bold" panose="020B0606020202050201" pitchFamily="34" charset="-94"/>
              <a:ea typeface="Open Sans" panose="020B0606030504020204" pitchFamily="34" charset="0"/>
              <a:cs typeface="Open Sans" panose="020B0606030504020204" pitchFamily="34" charset="0"/>
            </a:endParaRPr>
          </a:p>
          <a:p>
            <a:pPr marL="1143000" indent="-1143000">
              <a:buFont typeface="+mj-lt"/>
              <a:buAutoNum type="arabicPeriod"/>
            </a:pPr>
            <a:r>
              <a:rPr lang="en-US" sz="6600" spc="100">
                <a:ea typeface="Open Sans" panose="020B0606030504020204" pitchFamily="34" charset="0"/>
                <a:cs typeface="Open Sans" panose="020B0606030504020204" pitchFamily="34" charset="0"/>
              </a:rPr>
              <a:t>Not Defining Clear and Achievable Objectives</a:t>
            </a:r>
          </a:p>
          <a:p>
            <a:pPr marL="1143000" indent="-1143000">
              <a:buFont typeface="+mj-lt"/>
              <a:buAutoNum type="arabicPeriod"/>
            </a:pPr>
            <a:r>
              <a:rPr lang="en-US" sz="6600" spc="100">
                <a:ea typeface="Open Sans" panose="020B0606030504020204" pitchFamily="34" charset="0"/>
                <a:cs typeface="Open Sans" panose="020B0606030504020204" pitchFamily="34" charset="0"/>
              </a:rPr>
              <a:t>Inviting the Wrong Audience (Based on Objectives)  </a:t>
            </a:r>
          </a:p>
          <a:p>
            <a:pPr marL="1143000" indent="-1143000">
              <a:buFont typeface="+mj-lt"/>
              <a:buAutoNum type="arabicPeriod"/>
            </a:pPr>
            <a:r>
              <a:rPr lang="en-US" sz="6600" spc="100">
                <a:ea typeface="Open Sans" panose="020B0606030504020204" pitchFamily="34" charset="0"/>
                <a:cs typeface="Open Sans" panose="020B0606030504020204" pitchFamily="34" charset="0"/>
              </a:rPr>
              <a:t>Not Creating an Engaging Storyline the Involves Everyone</a:t>
            </a:r>
          </a:p>
          <a:p>
            <a:pPr marL="1143000" indent="-1143000">
              <a:buFont typeface="+mj-lt"/>
              <a:buAutoNum type="arabicPeriod"/>
            </a:pPr>
            <a:r>
              <a:rPr lang="en-US" sz="6600" spc="100">
                <a:ea typeface="Open Sans" panose="020B0606030504020204" pitchFamily="34" charset="0"/>
                <a:cs typeface="Open Sans" panose="020B0606030504020204" pitchFamily="34" charset="0"/>
              </a:rPr>
              <a:t>Not Making it Visually Appealing – Get Creative </a:t>
            </a:r>
          </a:p>
          <a:p>
            <a:endParaRPr lang="en-US" sz="6000" spc="100">
              <a:latin typeface="Bebas Neue Bold" panose="020B0606020202050201" pitchFamily="34" charset="-94"/>
              <a:ea typeface="Open Sans" panose="020B0606030504020204" pitchFamily="34" charset="0"/>
              <a:cs typeface="Open Sans" panose="020B0606030504020204" pitchFamily="34" charset="0"/>
            </a:endParaRPr>
          </a:p>
          <a:p>
            <a:pPr marL="1143000" indent="-1143000">
              <a:buAutoNum type="arabicPeriod"/>
            </a:pPr>
            <a:endParaRPr lang="en-US" sz="6000" spc="100">
              <a:latin typeface="Bebas Neue Bold" panose="020B0606020202050201" pitchFamily="34" charset="-94"/>
              <a:ea typeface="Open Sans" panose="020B0606030504020204" pitchFamily="34" charset="0"/>
              <a:cs typeface="Open Sans" panose="020B0606030504020204" pitchFamily="34" charset="0"/>
            </a:endParaRPr>
          </a:p>
        </p:txBody>
      </p:sp>
      <p:pic>
        <p:nvPicPr>
          <p:cNvPr id="34" name="Picture 33"/>
          <p:cNvPicPr>
            <a:picLocks noChangeAspect="1"/>
          </p:cNvPicPr>
          <p:nvPr/>
        </p:nvPicPr>
        <p:blipFill>
          <a:blip r:embed="rId3"/>
          <a:stretch>
            <a:fillRect/>
          </a:stretch>
        </p:blipFill>
        <p:spPr>
          <a:xfrm>
            <a:off x="19012771" y="4923221"/>
            <a:ext cx="1001250" cy="1001250"/>
          </a:xfrm>
          <a:prstGeom prst="rect">
            <a:avLst/>
          </a:prstGeom>
        </p:spPr>
      </p:pic>
    </p:spTree>
    <p:extLst>
      <p:ext uri="{BB962C8B-B14F-4D97-AF65-F5344CB8AC3E}">
        <p14:creationId xmlns:p14="http://schemas.microsoft.com/office/powerpoint/2010/main" val="3206482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flipH="1">
            <a:off x="-3" y="1419726"/>
            <a:ext cx="192507" cy="1528009"/>
          </a:xfrm>
          <a:prstGeom prst="rect">
            <a:avLst/>
          </a:prstGeom>
          <a:solidFill>
            <a:srgbClr val="5073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C9398"/>
              </a:solidFill>
              <a:latin typeface="Bebas Neue Bold" panose="020B0606020202050201" pitchFamily="34" charset="-94"/>
            </a:endParaRPr>
          </a:p>
        </p:txBody>
      </p:sp>
      <p:sp>
        <p:nvSpPr>
          <p:cNvPr id="19" name="TextBox 18"/>
          <p:cNvSpPr txBox="1"/>
          <p:nvPr/>
        </p:nvSpPr>
        <p:spPr>
          <a:xfrm>
            <a:off x="1544540" y="1419726"/>
            <a:ext cx="19143760" cy="8956298"/>
          </a:xfrm>
          <a:prstGeom prst="rect">
            <a:avLst/>
          </a:prstGeom>
          <a:noFill/>
        </p:spPr>
        <p:txBody>
          <a:bodyPr wrap="square" rtlCol="0">
            <a:spAutoFit/>
          </a:bodyPr>
          <a:lstStyle/>
          <a:p>
            <a:r>
              <a:rPr lang="en-US" sz="9600" spc="100">
                <a:latin typeface="Bebas Neue Bold" panose="020B0606020202050201" pitchFamily="34" charset="-94"/>
                <a:ea typeface="Open Sans" panose="020B0606030504020204" pitchFamily="34" charset="0"/>
                <a:cs typeface="Open Sans" panose="020B0606030504020204" pitchFamily="34" charset="0"/>
              </a:rPr>
              <a:t>Why is it a Missed Opportunity?</a:t>
            </a:r>
          </a:p>
          <a:p>
            <a:endParaRPr lang="en-US" sz="9600" spc="100">
              <a:latin typeface="Bebas Neue Bold" panose="020B0606020202050201" pitchFamily="34" charset="-94"/>
              <a:ea typeface="Open Sans" panose="020B0606030504020204" pitchFamily="34" charset="0"/>
              <a:cs typeface="Open Sans" panose="020B0606030504020204" pitchFamily="34" charset="0"/>
            </a:endParaRPr>
          </a:p>
          <a:p>
            <a:pPr marL="1143000" indent="-1143000">
              <a:buAutoNum type="arabicPeriod" startAt="5"/>
            </a:pPr>
            <a:r>
              <a:rPr lang="en-US" sz="6600" spc="100">
                <a:ea typeface="Open Sans" panose="020B0606030504020204" pitchFamily="34" charset="0"/>
                <a:cs typeface="Open Sans" panose="020B0606030504020204" pitchFamily="34" charset="0"/>
              </a:rPr>
              <a:t>Not Having an Evaluation Criteria</a:t>
            </a:r>
          </a:p>
          <a:p>
            <a:pPr marL="1143000" indent="-1143000">
              <a:buAutoNum type="arabicPeriod" startAt="5"/>
            </a:pPr>
            <a:r>
              <a:rPr lang="en-US" sz="6600" spc="100">
                <a:ea typeface="Open Sans" panose="020B0606030504020204" pitchFamily="34" charset="0"/>
                <a:cs typeface="Open Sans" panose="020B0606030504020204" pitchFamily="34" charset="0"/>
              </a:rPr>
              <a:t>Too Challenging or Not Enough – The Balance</a:t>
            </a:r>
          </a:p>
          <a:p>
            <a:pPr marL="1143000" indent="-1143000">
              <a:buAutoNum type="arabicPeriod" startAt="5"/>
            </a:pPr>
            <a:r>
              <a:rPr lang="en-US" sz="6600" spc="100">
                <a:ea typeface="Open Sans" panose="020B0606030504020204" pitchFamily="34" charset="0"/>
                <a:cs typeface="Open Sans" panose="020B0606030504020204" pitchFamily="34" charset="0"/>
              </a:rPr>
              <a:t>Ineffective Pre-Read Material – They Never Read It</a:t>
            </a:r>
          </a:p>
          <a:p>
            <a:pPr marL="1143000" indent="-1143000">
              <a:buAutoNum type="arabicPeriod" startAt="5"/>
            </a:pPr>
            <a:r>
              <a:rPr lang="en-US" sz="6600" spc="100">
                <a:ea typeface="Open Sans" panose="020B0606030504020204" pitchFamily="34" charset="0"/>
                <a:cs typeface="Open Sans" panose="020B0606030504020204" pitchFamily="34" charset="0"/>
              </a:rPr>
              <a:t>Forward Thinking– What’s the Exercise Strategy?  </a:t>
            </a:r>
          </a:p>
          <a:p>
            <a:pPr marL="1143000" indent="-1143000">
              <a:buAutoNum type="arabicPeriod"/>
            </a:pPr>
            <a:endParaRPr lang="en-US" sz="6000" spc="100">
              <a:latin typeface="Bebas Neue Bold" panose="020B0606020202050201" pitchFamily="34" charset="-94"/>
              <a:ea typeface="Open Sans" panose="020B0606030504020204" pitchFamily="34" charset="0"/>
              <a:cs typeface="Open Sans" panose="020B0606030504020204" pitchFamily="34" charset="0"/>
            </a:endParaRPr>
          </a:p>
          <a:p>
            <a:pPr marL="1143000" indent="-1143000">
              <a:buAutoNum type="arabicPeriod"/>
            </a:pPr>
            <a:endParaRPr lang="en-US" sz="6000" spc="100">
              <a:latin typeface="Bebas Neue Bold" panose="020B0606020202050201" pitchFamily="34" charset="-94"/>
              <a:ea typeface="Open Sans" panose="020B0606030504020204" pitchFamily="34" charset="0"/>
              <a:cs typeface="Open Sans" panose="020B0606030504020204" pitchFamily="34" charset="0"/>
            </a:endParaRPr>
          </a:p>
        </p:txBody>
      </p:sp>
      <p:pic>
        <p:nvPicPr>
          <p:cNvPr id="34" name="Picture 33"/>
          <p:cNvPicPr>
            <a:picLocks noChangeAspect="1"/>
          </p:cNvPicPr>
          <p:nvPr/>
        </p:nvPicPr>
        <p:blipFill>
          <a:blip r:embed="rId3"/>
          <a:stretch>
            <a:fillRect/>
          </a:stretch>
        </p:blipFill>
        <p:spPr>
          <a:xfrm>
            <a:off x="19012771" y="4923221"/>
            <a:ext cx="1001250" cy="1001250"/>
          </a:xfrm>
          <a:prstGeom prst="rect">
            <a:avLst/>
          </a:prstGeom>
        </p:spPr>
      </p:pic>
    </p:spTree>
    <p:extLst>
      <p:ext uri="{BB962C8B-B14F-4D97-AF65-F5344CB8AC3E}">
        <p14:creationId xmlns:p14="http://schemas.microsoft.com/office/powerpoint/2010/main" val="28307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09638" y="9944730"/>
            <a:ext cx="9364723" cy="1759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569720" y="2468880"/>
            <a:ext cx="21244560" cy="7786747"/>
          </a:xfrm>
          <a:prstGeom prst="rect">
            <a:avLst/>
          </a:prstGeom>
          <a:noFill/>
        </p:spPr>
        <p:txBody>
          <a:bodyPr wrap="square" rtlCol="0">
            <a:spAutoFit/>
          </a:bodyPr>
          <a:lstStyle/>
          <a:p>
            <a:pPr algn="ctr"/>
            <a:r>
              <a:rPr lang="en-US" sz="9600" spc="100">
                <a:solidFill>
                  <a:schemeClr val="bg1"/>
                </a:solidFill>
                <a:latin typeface="Bebas Neue Bold" panose="020B0606020202050201" pitchFamily="34" charset="-94"/>
                <a:ea typeface="Open Sans" panose="020B0606030504020204" pitchFamily="34" charset="0"/>
                <a:cs typeface="Open Sans" panose="020B0606030504020204" pitchFamily="34" charset="0"/>
              </a:rPr>
              <a:t>5 Steps to Creating and Delivering Effective </a:t>
            </a:r>
          </a:p>
          <a:p>
            <a:pPr algn="ctr"/>
            <a:r>
              <a:rPr lang="en-US" sz="9600" spc="100">
                <a:solidFill>
                  <a:schemeClr val="bg1"/>
                </a:solidFill>
                <a:latin typeface="Bebas Neue Bold" panose="020B0606020202050201" pitchFamily="34" charset="-94"/>
                <a:ea typeface="Open Sans" panose="020B0606030504020204" pitchFamily="34" charset="0"/>
                <a:cs typeface="Open Sans" panose="020B0606030504020204" pitchFamily="34" charset="0"/>
              </a:rPr>
              <a:t>Tabletop Exercises</a:t>
            </a:r>
          </a:p>
          <a:p>
            <a:pPr algn="ctr"/>
            <a:endParaRPr lang="en-US" sz="9600" spc="100">
              <a:solidFill>
                <a:schemeClr val="bg1"/>
              </a:solidFill>
              <a:latin typeface="Bebas Neue Bold" panose="020B0606020202050201" pitchFamily="34" charset="-94"/>
              <a:ea typeface="Open Sans" panose="020B0606030504020204" pitchFamily="34" charset="0"/>
              <a:cs typeface="Open Sans" panose="020B0606030504020204" pitchFamily="34" charset="0"/>
            </a:endParaRPr>
          </a:p>
          <a:p>
            <a:pPr algn="ctr"/>
            <a:endParaRPr lang="en-US" sz="9600" spc="100">
              <a:solidFill>
                <a:schemeClr val="bg1"/>
              </a:solidFill>
              <a:latin typeface="Bebas Neue Bold" panose="020B0606020202050201" pitchFamily="34" charset="-94"/>
              <a:ea typeface="Open Sans" panose="020B0606030504020204" pitchFamily="34" charset="0"/>
              <a:cs typeface="Open Sans" panose="020B0606030504020204" pitchFamily="34" charset="0"/>
            </a:endParaRPr>
          </a:p>
          <a:p>
            <a:pPr algn="ctr"/>
            <a:endParaRPr lang="en-US" spc="100">
              <a:solidFill>
                <a:schemeClr val="bg1"/>
              </a:solidFill>
              <a:latin typeface="Bebas Neue Bold" panose="020B0606020202050201" pitchFamily="34" charset="-94"/>
              <a:ea typeface="Open Sans" panose="020B0606030504020204" pitchFamily="34" charset="0"/>
              <a:cs typeface="Open Sans" panose="020B0606030504020204" pitchFamily="34" charset="0"/>
            </a:endParaRPr>
          </a:p>
          <a:p>
            <a:pPr algn="ctr"/>
            <a:r>
              <a:rPr lang="en-US" sz="8000" spc="100">
                <a:solidFill>
                  <a:schemeClr val="bg1"/>
                </a:solidFill>
                <a:latin typeface="Bebas Neue Bold" panose="020B0606020202050201" pitchFamily="34" charset="-94"/>
                <a:ea typeface="Open Sans" panose="020B0606030504020204" pitchFamily="34" charset="0"/>
                <a:cs typeface="Open Sans" panose="020B0606030504020204" pitchFamily="34" charset="0"/>
              </a:rPr>
              <a:t>Rob Burton</a:t>
            </a:r>
            <a:endParaRPr lang="en-US" sz="8000">
              <a:solidFill>
                <a:schemeClr val="bg1"/>
              </a:solidFill>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24384000" cy="13757148"/>
          </a:xfrm>
          <a:prstGeom prst="rect">
            <a:avLst/>
          </a:prstGeom>
        </p:spPr>
      </p:pic>
      <p:sp>
        <p:nvSpPr>
          <p:cNvPr id="10" name="Rectangle 9"/>
          <p:cNvSpPr/>
          <p:nvPr/>
        </p:nvSpPr>
        <p:spPr>
          <a:xfrm>
            <a:off x="0" y="0"/>
            <a:ext cx="24384000" cy="13716000"/>
          </a:xfrm>
          <a:prstGeom prst="rect">
            <a:avLst/>
          </a:prstGeom>
          <a:solidFill>
            <a:schemeClr val="tx2">
              <a:lumMod val="50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p>
        </p:txBody>
      </p:sp>
      <p:sp>
        <p:nvSpPr>
          <p:cNvPr id="8" name="TextBox 7"/>
          <p:cNvSpPr txBox="1"/>
          <p:nvPr/>
        </p:nvSpPr>
        <p:spPr>
          <a:xfrm>
            <a:off x="2309382" y="1025566"/>
            <a:ext cx="18675128" cy="1569660"/>
          </a:xfrm>
          <a:prstGeom prst="rect">
            <a:avLst/>
          </a:prstGeom>
          <a:noFill/>
        </p:spPr>
        <p:txBody>
          <a:bodyPr wrap="square" rtlCol="0">
            <a:spAutoFit/>
          </a:bodyPr>
          <a:lstStyle/>
          <a:p>
            <a:r>
              <a:rPr lang="en-US" sz="9600" spc="100">
                <a:solidFill>
                  <a:schemeClr val="bg1"/>
                </a:solidFill>
                <a:latin typeface="Bebas Neue Bold" panose="020B0606020202050201" pitchFamily="34" charset="-94"/>
                <a:ea typeface="Open Sans" panose="020B0606030504020204" pitchFamily="34" charset="0"/>
                <a:cs typeface="Open Sans" panose="020B0606030504020204" pitchFamily="34" charset="0"/>
              </a:rPr>
              <a:t>Advantages</a:t>
            </a:r>
          </a:p>
        </p:txBody>
      </p:sp>
      <p:sp>
        <p:nvSpPr>
          <p:cNvPr id="9" name="TextBox 8"/>
          <p:cNvSpPr txBox="1"/>
          <p:nvPr/>
        </p:nvSpPr>
        <p:spPr>
          <a:xfrm>
            <a:off x="2309382" y="3544534"/>
            <a:ext cx="19618633" cy="7294305"/>
          </a:xfrm>
          <a:prstGeom prst="rect">
            <a:avLst/>
          </a:prstGeom>
          <a:noFill/>
        </p:spPr>
        <p:txBody>
          <a:bodyPr wrap="square" rtlCol="0">
            <a:spAutoFit/>
          </a:bodyPr>
          <a:lstStyle/>
          <a:p>
            <a:pPr marL="1371600" indent="-1371600">
              <a:buFont typeface="+mj-lt"/>
              <a:buAutoNum type="arabicPeriod"/>
              <a:defRPr/>
            </a:pPr>
            <a:r>
              <a:rPr lang="en-US" sz="6600" dirty="0">
                <a:solidFill>
                  <a:schemeClr val="bg1"/>
                </a:solidFill>
              </a:rPr>
              <a:t>Doesn’t require too much effort with regards to logistics, and can be delivered in almost any setting</a:t>
            </a:r>
          </a:p>
          <a:p>
            <a:pPr marL="1371600" indent="-1371600">
              <a:buFont typeface="+mj-lt"/>
              <a:buAutoNum type="arabicPeriod"/>
              <a:defRPr/>
            </a:pPr>
            <a:r>
              <a:rPr lang="en-US" sz="6600" dirty="0">
                <a:solidFill>
                  <a:schemeClr val="bg1"/>
                </a:solidFill>
              </a:rPr>
              <a:t>An effective way to review plans, procedures, and company policies</a:t>
            </a:r>
          </a:p>
          <a:p>
            <a:pPr marL="1371600" indent="-1371600">
              <a:buFont typeface="+mj-lt"/>
              <a:buAutoNum type="arabicPeriod"/>
              <a:defRPr/>
            </a:pPr>
            <a:r>
              <a:rPr lang="en-US" sz="6600" dirty="0">
                <a:solidFill>
                  <a:schemeClr val="bg1"/>
                </a:solidFill>
              </a:rPr>
              <a:t>An effective way to familiarize team  members with their roles and responsibilities and start to build trust</a:t>
            </a:r>
          </a:p>
          <a:p>
            <a:pPr>
              <a:defRPr/>
            </a:pPr>
            <a:endParaRPr lang="en-US" sz="7200" dirty="0">
              <a:solidFill>
                <a:schemeClr val="bg1"/>
              </a:solidFill>
            </a:endParaRPr>
          </a:p>
        </p:txBody>
      </p:sp>
    </p:spTree>
    <p:extLst>
      <p:ext uri="{BB962C8B-B14F-4D97-AF65-F5344CB8AC3E}">
        <p14:creationId xmlns:p14="http://schemas.microsoft.com/office/powerpoint/2010/main" val="2846805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2B4B0CC0D5774428ED22A1C3A9B39C8" ma:contentTypeVersion="15" ma:contentTypeDescription="Create a new document." ma:contentTypeScope="" ma:versionID="8131eea0ebcdcb5104f607bbcd0c7d97">
  <xsd:schema xmlns:xsd="http://www.w3.org/2001/XMLSchema" xmlns:xs="http://www.w3.org/2001/XMLSchema" xmlns:p="http://schemas.microsoft.com/office/2006/metadata/properties" xmlns:ns2="2e355629-5d5c-4f10-93ee-222ff82838de" xmlns:ns3="87d31f92-1c8e-4771-8c6e-54f5842bc4ce" targetNamespace="http://schemas.microsoft.com/office/2006/metadata/properties" ma:root="true" ma:fieldsID="8b23d08372cdf6d47a99f9a728d3fabd" ns2:_="" ns3:_="">
    <xsd:import namespace="2e355629-5d5c-4f10-93ee-222ff82838de"/>
    <xsd:import namespace="87d31f92-1c8e-4771-8c6e-54f5842bc4ce"/>
    <xsd:element name="properties">
      <xsd:complexType>
        <xsd:sequence>
          <xsd:element name="documentManagement">
            <xsd:complexType>
              <xsd:all>
                <xsd:element ref="ns2:MediaServiceMetadata" minOccurs="0"/>
                <xsd:element ref="ns2:MediaServiceFastMetadata" minOccurs="0"/>
                <xsd:element ref="ns2:MediaServiceEventHashCode" minOccurs="0"/>
                <xsd:element ref="ns2:MediaServiceGenerationTime" minOccurs="0"/>
                <xsd:element ref="ns2:MediaServiceAutoTags" minOccurs="0"/>
                <xsd:element ref="ns2:MediaServiceDateTaken" minOccurs="0"/>
                <xsd:element ref="ns2:MediaServiceLocation" minOccurs="0"/>
                <xsd:element ref="ns2:MediaServiceOCR" minOccurs="0"/>
                <xsd:element ref="ns3:SharedWithUsers" minOccurs="0"/>
                <xsd:element ref="ns3:SharedWithDetails" minOccurs="0"/>
                <xsd:element ref="ns2:MediaServiceAutoKeyPoints" minOccurs="0"/>
                <xsd:element ref="ns2:MediaServiceKeyPoint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e355629-5d5c-4f10-93ee-222ff82838d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EventHashCode" ma:index="10" nillable="true" ma:displayName="MediaServiceEventHashCode" ma:hidden="true" ma:internalName="MediaServiceEventHashCode"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AutoTags" ma:index="12" nillable="true" ma:displayName="Tags" ma:internalName="MediaServiceAutoTags"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3fd25a2d-8d47-414c-95b4-d2f61f79f072"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7d31f92-1c8e-4771-8c6e-54f5842bc4ce"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87535129-59fc-4aa2-868e-5faf826db4f6}" ma:internalName="TaxCatchAll" ma:showField="CatchAllData" ma:web="87d31f92-1c8e-4771-8c6e-54f5842bc4c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87d31f92-1c8e-4771-8c6e-54f5842bc4ce">
      <UserInfo>
        <DisplayName/>
        <AccountId xsi:nil="true"/>
        <AccountType/>
      </UserInfo>
    </SharedWithUsers>
    <lcf76f155ced4ddcb4097134ff3c332f xmlns="2e355629-5d5c-4f10-93ee-222ff82838de">
      <Terms xmlns="http://schemas.microsoft.com/office/infopath/2007/PartnerControls"/>
    </lcf76f155ced4ddcb4097134ff3c332f>
    <TaxCatchAll xmlns="87d31f92-1c8e-4771-8c6e-54f5842bc4ce" xsi:nil="true"/>
  </documentManagement>
</p:properties>
</file>

<file path=customXml/itemProps1.xml><?xml version="1.0" encoding="utf-8"?>
<ds:datastoreItem xmlns:ds="http://schemas.openxmlformats.org/officeDocument/2006/customXml" ds:itemID="{720F2596-9AD6-4A42-B1EE-DD044126B4F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e355629-5d5c-4f10-93ee-222ff82838de"/>
    <ds:schemaRef ds:uri="87d31f92-1c8e-4771-8c6e-54f5842bc4c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493C52E-804F-4002-A8A5-58CB172C43A8}">
  <ds:schemaRefs>
    <ds:schemaRef ds:uri="http://schemas.microsoft.com/sharepoint/v3/contenttype/forms"/>
  </ds:schemaRefs>
</ds:datastoreItem>
</file>

<file path=customXml/itemProps3.xml><?xml version="1.0" encoding="utf-8"?>
<ds:datastoreItem xmlns:ds="http://schemas.openxmlformats.org/officeDocument/2006/customXml" ds:itemID="{EF207689-BE29-4908-88C6-BB15FB4CBDC6}">
  <ds:schemaRefs>
    <ds:schemaRef ds:uri="http://schemas.microsoft.com/office/infopath/2007/PartnerControls"/>
    <ds:schemaRef ds:uri="2e355629-5d5c-4f10-93ee-222ff82838de"/>
    <ds:schemaRef ds:uri="http://schemas.microsoft.com/office/2006/metadata/properties"/>
    <ds:schemaRef ds:uri="http://schemas.openxmlformats.org/package/2006/metadata/core-properties"/>
    <ds:schemaRef ds:uri="http://purl.org/dc/terms/"/>
    <ds:schemaRef ds:uri="http://schemas.microsoft.com/office/2006/documentManagement/types"/>
    <ds:schemaRef ds:uri="http://purl.org/dc/elements/1.1/"/>
    <ds:schemaRef ds:uri="87d31f92-1c8e-4771-8c6e-54f5842bc4ce"/>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1565</TotalTime>
  <Words>1808</Words>
  <Application>Microsoft Office PowerPoint</Application>
  <PresentationFormat>Custom</PresentationFormat>
  <Paragraphs>248</Paragraphs>
  <Slides>28</Slides>
  <Notes>27</Notes>
  <HiddenSlides>0</HiddenSlides>
  <MMClips>5</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Arial</vt:lpstr>
      <vt:lpstr>Bebas Neue Bold</vt:lpstr>
      <vt:lpstr>Calibri</vt:lpstr>
      <vt:lpstr>Calibri Light</vt:lpstr>
      <vt:lpstr>Myriad Pro</vt:lpstr>
      <vt:lpstr>Wingdings</vt:lpstr>
      <vt:lpstr>Office Theme</vt:lpstr>
      <vt:lpstr>PowerPoint Presentation</vt:lpstr>
      <vt:lpstr> Your Host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arsenal14 henry</dc:creator>
  <cp:lastModifiedBy>arsenal14 henry</cp:lastModifiedBy>
  <cp:revision>160</cp:revision>
  <dcterms:modified xsi:type="dcterms:W3CDTF">2022-06-13T19:36:27Z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0x010100C2B4B0CC0D5774428ED22A1C3A9B39C8</vt:lpwstr>
  </property>
  <property fmtid="{D5CDD505-2E9C-101B-9397-08002B2CF9AE}" pid="3" name="xd_ProgID">
    <vt:lpwstr/>
  </property>
  <property fmtid="{D5CDD505-2E9C-101B-9397-08002B2CF9AE}" pid="4" name="ComplianceAssetId">
    <vt:lpwstr/>
  </property>
  <property fmtid="{D5CDD505-2E9C-101B-9397-08002B2CF9AE}" pid="5" name="TemplateUrl">
    <vt:lpwstr/>
  </property>
  <property fmtid="{D5CDD505-2E9C-101B-9397-08002B2CF9AE}" pid="6" name="_ExtendedDescription">
    <vt:lpwstr/>
  </property>
  <property fmtid="{D5CDD505-2E9C-101B-9397-08002B2CF9AE}" pid="7" name="TriggerFlowInfo">
    <vt:lpwstr/>
  </property>
  <property fmtid="{D5CDD505-2E9C-101B-9397-08002B2CF9AE}" pid="8" name="xd_Signature">
    <vt:lpwstr/>
  </property>
  <property fmtid="{D5CDD505-2E9C-101B-9397-08002B2CF9AE}" pid="9" name="MediaServiceImageTags">
    <vt:lpwstr/>
  </property>
</Properties>
</file>